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1430000" cy="9366250"/>
  <p:notesSz cx="11430000" cy="93662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5" d="100"/>
          <a:sy n="75" d="100"/>
        </p:scale>
        <p:origin x="1128" y="-557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jpg>
</file>

<file path=ppt/media/image12.png>
</file>

<file path=ppt/media/image13.jpg>
</file>

<file path=ppt/media/image14.png>
</file>

<file path=ppt/media/image15.jpg>
</file>

<file path=ppt/media/image16.png>
</file>

<file path=ppt/media/image2.png>
</file>

<file path=ppt/media/image3.jpeg>
</file>

<file path=ppt/media/image4.jp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57250" y="1998027"/>
            <a:ext cx="9715500" cy="13535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714500" y="3609340"/>
            <a:ext cx="8001000" cy="16113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1B1B2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650" b="0" i="0">
                <a:solidFill>
                  <a:srgbClr val="3C3838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200025" y="253"/>
            <a:ext cx="11229975" cy="2142871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305300" y="219074"/>
            <a:ext cx="2819399" cy="17144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1B1B2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71500" y="1482407"/>
            <a:ext cx="4972050" cy="4253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886450" y="1482407"/>
            <a:ext cx="4972050" cy="4253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350" b="0" i="0">
                <a:solidFill>
                  <a:srgbClr val="1B1B2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520950" y="568325"/>
            <a:ext cx="6388100" cy="539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0" i="0">
                <a:solidFill>
                  <a:srgbClr val="1B1B26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25829" y="1430337"/>
            <a:ext cx="9578340" cy="14458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50" b="0" i="0">
                <a:solidFill>
                  <a:srgbClr val="3C3838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886200" y="5994082"/>
            <a:ext cx="3657600" cy="322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71500" y="5994082"/>
            <a:ext cx="2628900" cy="322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11/5/2024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229600" y="5994082"/>
            <a:ext cx="2628900" cy="322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9572" y="1873250"/>
            <a:ext cx="762317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-85" dirty="0"/>
              <a:t>Project:</a:t>
            </a:r>
            <a:r>
              <a:rPr spc="-160" dirty="0"/>
              <a:t> </a:t>
            </a:r>
            <a:r>
              <a:rPr spc="5" dirty="0"/>
              <a:t>Intelligent</a:t>
            </a:r>
            <a:r>
              <a:rPr spc="-155" dirty="0"/>
              <a:t> </a:t>
            </a:r>
            <a:r>
              <a:rPr spc="165" dirty="0"/>
              <a:t>Document</a:t>
            </a:r>
            <a:r>
              <a:rPr spc="-155" dirty="0"/>
              <a:t> </a:t>
            </a:r>
            <a:r>
              <a:rPr dirty="0"/>
              <a:t>Retrieval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457200" y="4225925"/>
            <a:ext cx="4648200" cy="236725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600" spc="-5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Meet </a:t>
            </a:r>
            <a:r>
              <a:rPr sz="1600" spc="-20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our</a:t>
            </a:r>
            <a:r>
              <a:rPr sz="1600" spc="-5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dedicated team</a:t>
            </a:r>
            <a:r>
              <a:rPr sz="1600" spc="5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600" spc="-20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behind</a:t>
            </a:r>
            <a:r>
              <a:rPr sz="1600" spc="-5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600" spc="-10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1600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600" spc="-10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scenes:</a:t>
            </a:r>
            <a:endParaRPr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2135" marR="171450" indent="-285750">
              <a:lnSpc>
                <a:spcPct val="162000"/>
              </a:lnSpc>
              <a:spcBef>
                <a:spcPts val="1050"/>
              </a:spcBef>
              <a:buFont typeface="Arial" panose="020B0604020202020204" pitchFamily="34" charset="0"/>
              <a:buChar char="•"/>
            </a:pPr>
            <a:r>
              <a:rPr sz="1600" spc="-20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Sukhesh</a:t>
            </a:r>
            <a:r>
              <a:rPr sz="1600" spc="-10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600" spc="-15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Chittanuri</a:t>
            </a:r>
            <a:r>
              <a:rPr sz="1600" spc="-5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600" spc="-20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-RA2211026010171 </a:t>
            </a:r>
            <a:endParaRPr lang="en-US" sz="1600" spc="-20" dirty="0">
              <a:solidFill>
                <a:srgbClr val="3C383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2135" marR="171450" indent="-285750">
              <a:lnSpc>
                <a:spcPct val="162000"/>
              </a:lnSpc>
              <a:spcBef>
                <a:spcPts val="1050"/>
              </a:spcBef>
              <a:buFont typeface="Arial" panose="020B0604020202020204" pitchFamily="34" charset="0"/>
              <a:buChar char="•"/>
            </a:pPr>
            <a:r>
              <a:rPr sz="1600" spc="-15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600" spc="-5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Jami</a:t>
            </a:r>
            <a:r>
              <a:rPr sz="1600" spc="325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600" spc="-15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Jaswanth</a:t>
            </a:r>
            <a:r>
              <a:rPr sz="1600" spc="305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600" spc="-20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-RA2211026010173 </a:t>
            </a:r>
            <a:r>
              <a:rPr sz="1600" spc="-15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600" spc="-15" dirty="0">
              <a:solidFill>
                <a:srgbClr val="3C383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2135" marR="171450" indent="-285750">
              <a:lnSpc>
                <a:spcPct val="162000"/>
              </a:lnSpc>
              <a:spcBef>
                <a:spcPts val="1050"/>
              </a:spcBef>
              <a:buFont typeface="Arial" panose="020B0604020202020204" pitchFamily="34" charset="0"/>
              <a:buChar char="•"/>
            </a:pPr>
            <a:r>
              <a:rPr sz="1600" spc="-15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Reddy</a:t>
            </a:r>
            <a:r>
              <a:rPr sz="1600" spc="-10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1600" spc="-15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Lakshmi Manoj </a:t>
            </a:r>
            <a:r>
              <a:rPr sz="1600" spc="-20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-RA2211026010179</a:t>
            </a:r>
            <a:endParaRPr lang="en-US" sz="1600" spc="-20" dirty="0">
              <a:solidFill>
                <a:srgbClr val="3C3838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72135" marR="171450" indent="-285750">
              <a:lnSpc>
                <a:spcPct val="162000"/>
              </a:lnSpc>
              <a:spcBef>
                <a:spcPts val="1050"/>
              </a:spcBef>
              <a:buFont typeface="Arial" panose="020B0604020202020204" pitchFamily="34" charset="0"/>
              <a:buChar char="•"/>
            </a:pPr>
            <a:r>
              <a:rPr lang="en-IN" sz="1600" spc="-10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Thottamsetti</a:t>
            </a:r>
            <a:r>
              <a:rPr lang="en-IN" sz="1600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spc="-15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Chatush</a:t>
            </a:r>
            <a:r>
              <a:rPr lang="en-IN" sz="1600" spc="-5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spc="-25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Raj</a:t>
            </a:r>
            <a:r>
              <a:rPr lang="en-IN" sz="1600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1600" spc="-20" dirty="0">
                <a:solidFill>
                  <a:srgbClr val="3C383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-RA221102601053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Intelligent Document Processing Solution | Docbyte">
            <a:extLst>
              <a:ext uri="{FF2B5EF4-FFF2-40B4-BE49-F238E27FC236}">
                <a16:creationId xmlns:a16="http://schemas.microsoft.com/office/drawing/2014/main" id="{4328A501-8196-F072-C335-4303D63800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2701925"/>
            <a:ext cx="5923084" cy="447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9572" y="2587625"/>
            <a:ext cx="505460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114" dirty="0"/>
              <a:t>Continuous</a:t>
            </a:r>
            <a:r>
              <a:rPr spc="-195" dirty="0"/>
              <a:t> </a:t>
            </a:r>
            <a:r>
              <a:rPr spc="95" dirty="0"/>
              <a:t>Improvement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1028700" y="3409950"/>
            <a:ext cx="9372600" cy="3933825"/>
            <a:chOff x="1028700" y="3409950"/>
            <a:chExt cx="9372600" cy="3933825"/>
          </a:xfrm>
        </p:grpSpPr>
        <p:sp>
          <p:nvSpPr>
            <p:cNvPr id="4" name="object 4"/>
            <p:cNvSpPr/>
            <p:nvPr/>
          </p:nvSpPr>
          <p:spPr>
            <a:xfrm>
              <a:off x="1033462" y="3414712"/>
              <a:ext cx="9363075" cy="3924300"/>
            </a:xfrm>
            <a:custGeom>
              <a:avLst/>
              <a:gdLst/>
              <a:ahLst/>
              <a:cxnLst/>
              <a:rect l="l" t="t" r="r" b="b"/>
              <a:pathLst>
                <a:path w="9363075" h="3924300">
                  <a:moveTo>
                    <a:pt x="0" y="3869056"/>
                  </a:moveTo>
                  <a:lnTo>
                    <a:pt x="0" y="55245"/>
                  </a:lnTo>
                  <a:lnTo>
                    <a:pt x="0" y="51612"/>
                  </a:lnTo>
                  <a:lnTo>
                    <a:pt x="351" y="48018"/>
                  </a:lnTo>
                  <a:lnTo>
                    <a:pt x="1061" y="44462"/>
                  </a:lnTo>
                  <a:lnTo>
                    <a:pt x="1771" y="40906"/>
                  </a:lnTo>
                  <a:lnTo>
                    <a:pt x="2818" y="37452"/>
                  </a:lnTo>
                  <a:lnTo>
                    <a:pt x="4207" y="34099"/>
                  </a:lnTo>
                  <a:lnTo>
                    <a:pt x="5590" y="30746"/>
                  </a:lnTo>
                  <a:lnTo>
                    <a:pt x="7292" y="27571"/>
                  </a:lnTo>
                  <a:lnTo>
                    <a:pt x="24551" y="9309"/>
                  </a:lnTo>
                  <a:lnTo>
                    <a:pt x="27567" y="7289"/>
                  </a:lnTo>
                  <a:lnTo>
                    <a:pt x="44465" y="1066"/>
                  </a:lnTo>
                  <a:lnTo>
                    <a:pt x="48026" y="355"/>
                  </a:lnTo>
                  <a:lnTo>
                    <a:pt x="51619" y="0"/>
                  </a:lnTo>
                  <a:lnTo>
                    <a:pt x="55245" y="0"/>
                  </a:lnTo>
                  <a:lnTo>
                    <a:pt x="9307830" y="0"/>
                  </a:lnTo>
                  <a:lnTo>
                    <a:pt x="9311462" y="0"/>
                  </a:lnTo>
                  <a:lnTo>
                    <a:pt x="9315043" y="355"/>
                  </a:lnTo>
                  <a:lnTo>
                    <a:pt x="9318599" y="1066"/>
                  </a:lnTo>
                  <a:lnTo>
                    <a:pt x="9322168" y="1765"/>
                  </a:lnTo>
                  <a:lnTo>
                    <a:pt x="9325622" y="2819"/>
                  </a:lnTo>
                  <a:lnTo>
                    <a:pt x="9328962" y="4203"/>
                  </a:lnTo>
                  <a:lnTo>
                    <a:pt x="9332315" y="5588"/>
                  </a:lnTo>
                  <a:lnTo>
                    <a:pt x="9335503" y="7289"/>
                  </a:lnTo>
                  <a:lnTo>
                    <a:pt x="9338513" y="9309"/>
                  </a:lnTo>
                  <a:lnTo>
                    <a:pt x="9341535" y="11328"/>
                  </a:lnTo>
                  <a:lnTo>
                    <a:pt x="9344329" y="13614"/>
                  </a:lnTo>
                  <a:lnTo>
                    <a:pt x="9346895" y="16179"/>
                  </a:lnTo>
                  <a:lnTo>
                    <a:pt x="9349460" y="18745"/>
                  </a:lnTo>
                  <a:lnTo>
                    <a:pt x="9358871" y="34099"/>
                  </a:lnTo>
                  <a:lnTo>
                    <a:pt x="9360255" y="37452"/>
                  </a:lnTo>
                  <a:lnTo>
                    <a:pt x="9361309" y="40906"/>
                  </a:lnTo>
                  <a:lnTo>
                    <a:pt x="9362008" y="44462"/>
                  </a:lnTo>
                  <a:lnTo>
                    <a:pt x="9362719" y="48018"/>
                  </a:lnTo>
                  <a:lnTo>
                    <a:pt x="9363075" y="51612"/>
                  </a:lnTo>
                  <a:lnTo>
                    <a:pt x="9363075" y="55245"/>
                  </a:lnTo>
                  <a:lnTo>
                    <a:pt x="9363075" y="3869056"/>
                  </a:lnTo>
                  <a:lnTo>
                    <a:pt x="9363075" y="3872682"/>
                  </a:lnTo>
                  <a:lnTo>
                    <a:pt x="9362719" y="3876273"/>
                  </a:lnTo>
                  <a:lnTo>
                    <a:pt x="9362008" y="3879831"/>
                  </a:lnTo>
                  <a:lnTo>
                    <a:pt x="9361309" y="3883388"/>
                  </a:lnTo>
                  <a:lnTo>
                    <a:pt x="9338513" y="3914989"/>
                  </a:lnTo>
                  <a:lnTo>
                    <a:pt x="9335503" y="3917003"/>
                  </a:lnTo>
                  <a:lnTo>
                    <a:pt x="9332315" y="3918705"/>
                  </a:lnTo>
                  <a:lnTo>
                    <a:pt x="9328962" y="3920093"/>
                  </a:lnTo>
                  <a:lnTo>
                    <a:pt x="9325622" y="3921483"/>
                  </a:lnTo>
                  <a:lnTo>
                    <a:pt x="9322168" y="3922529"/>
                  </a:lnTo>
                  <a:lnTo>
                    <a:pt x="9318599" y="3923234"/>
                  </a:lnTo>
                  <a:lnTo>
                    <a:pt x="9315043" y="3923944"/>
                  </a:lnTo>
                  <a:lnTo>
                    <a:pt x="9311462" y="3924296"/>
                  </a:lnTo>
                  <a:lnTo>
                    <a:pt x="9307830" y="3924301"/>
                  </a:lnTo>
                  <a:lnTo>
                    <a:pt x="55245" y="3924301"/>
                  </a:lnTo>
                  <a:lnTo>
                    <a:pt x="51619" y="3924296"/>
                  </a:lnTo>
                  <a:lnTo>
                    <a:pt x="48026" y="3923944"/>
                  </a:lnTo>
                  <a:lnTo>
                    <a:pt x="44465" y="3923234"/>
                  </a:lnTo>
                  <a:lnTo>
                    <a:pt x="40907" y="3922529"/>
                  </a:lnTo>
                  <a:lnTo>
                    <a:pt x="9311" y="3899744"/>
                  </a:lnTo>
                  <a:lnTo>
                    <a:pt x="7292" y="3896728"/>
                  </a:lnTo>
                  <a:lnTo>
                    <a:pt x="5590" y="3893543"/>
                  </a:lnTo>
                  <a:lnTo>
                    <a:pt x="4207" y="3890194"/>
                  </a:lnTo>
                  <a:lnTo>
                    <a:pt x="2818" y="3886841"/>
                  </a:lnTo>
                  <a:lnTo>
                    <a:pt x="1771" y="3883388"/>
                  </a:lnTo>
                  <a:lnTo>
                    <a:pt x="1061" y="3879831"/>
                  </a:lnTo>
                  <a:lnTo>
                    <a:pt x="351" y="3876273"/>
                  </a:lnTo>
                  <a:lnTo>
                    <a:pt x="0" y="3872682"/>
                  </a:lnTo>
                  <a:lnTo>
                    <a:pt x="0" y="3869056"/>
                  </a:lnTo>
                  <a:close/>
                </a:path>
              </a:pathLst>
            </a:custGeom>
            <a:ln w="9525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038225" y="4467224"/>
              <a:ext cx="9353550" cy="2867660"/>
            </a:xfrm>
            <a:custGeom>
              <a:avLst/>
              <a:gdLst/>
              <a:ahLst/>
              <a:cxnLst/>
              <a:rect l="l" t="t" r="r" b="b"/>
              <a:pathLst>
                <a:path w="9353550" h="2867659">
                  <a:moveTo>
                    <a:pt x="4676775" y="1819287"/>
                  </a:moveTo>
                  <a:lnTo>
                    <a:pt x="0" y="1819287"/>
                  </a:lnTo>
                  <a:lnTo>
                    <a:pt x="0" y="2867037"/>
                  </a:lnTo>
                  <a:lnTo>
                    <a:pt x="4676775" y="2867037"/>
                  </a:lnTo>
                  <a:lnTo>
                    <a:pt x="4676775" y="1819287"/>
                  </a:lnTo>
                  <a:close/>
                </a:path>
                <a:path w="9353550" h="2867659">
                  <a:moveTo>
                    <a:pt x="4676775" y="0"/>
                  </a:moveTo>
                  <a:lnTo>
                    <a:pt x="0" y="0"/>
                  </a:lnTo>
                  <a:lnTo>
                    <a:pt x="0" y="1047750"/>
                  </a:lnTo>
                  <a:lnTo>
                    <a:pt x="4676775" y="1047750"/>
                  </a:lnTo>
                  <a:lnTo>
                    <a:pt x="4676775" y="0"/>
                  </a:lnTo>
                  <a:close/>
                </a:path>
                <a:path w="9353550" h="2867659">
                  <a:moveTo>
                    <a:pt x="9353537" y="1819287"/>
                  </a:moveTo>
                  <a:lnTo>
                    <a:pt x="4686287" y="1819287"/>
                  </a:lnTo>
                  <a:lnTo>
                    <a:pt x="4686287" y="2867037"/>
                  </a:lnTo>
                  <a:lnTo>
                    <a:pt x="9353537" y="2867037"/>
                  </a:lnTo>
                  <a:lnTo>
                    <a:pt x="9353537" y="1819287"/>
                  </a:lnTo>
                  <a:close/>
                </a:path>
                <a:path w="9353550" h="2867659">
                  <a:moveTo>
                    <a:pt x="9353537" y="12"/>
                  </a:moveTo>
                  <a:lnTo>
                    <a:pt x="4686287" y="12"/>
                  </a:lnTo>
                  <a:lnTo>
                    <a:pt x="4686287" y="1047750"/>
                  </a:lnTo>
                  <a:lnTo>
                    <a:pt x="9353537" y="1047750"/>
                  </a:lnTo>
                  <a:lnTo>
                    <a:pt x="9353537" y="12"/>
                  </a:lnTo>
                  <a:close/>
                </a:path>
              </a:pathLst>
            </a:custGeom>
            <a:solidFill>
              <a:srgbClr val="000000">
                <a:alpha val="391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1200547" y="3540125"/>
            <a:ext cx="1569720" cy="2311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Feedback</a:t>
            </a:r>
            <a:r>
              <a:rPr sz="1350" spc="-6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Collection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200547" y="4587875"/>
            <a:ext cx="1419860" cy="2311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Model</a:t>
            </a:r>
            <a:r>
              <a:rPr sz="1350" spc="-7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Refinement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00547" y="5635625"/>
            <a:ext cx="2265045" cy="2311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User</a:t>
            </a:r>
            <a:r>
              <a:rPr sz="1350" spc="-2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Experience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Optimization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00547" y="6407150"/>
            <a:ext cx="2131060" cy="2311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Deployment</a:t>
            </a:r>
            <a:r>
              <a:rPr sz="1350" spc="-2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 Monitoring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877328" y="3479165"/>
            <a:ext cx="4346575" cy="370205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3335" marR="143510">
              <a:lnSpc>
                <a:spcPct val="131900"/>
              </a:lnSpc>
              <a:spcBef>
                <a:spcPts val="60"/>
              </a:spcBef>
            </a:pP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Gather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user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feedback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through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surveys,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usage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analytics,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direct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user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interactions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to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identify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areas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for 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improvement.</a:t>
            </a:r>
            <a:endParaRPr sz="135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500">
              <a:latin typeface="Roboto"/>
              <a:cs typeface="Roboto"/>
            </a:endParaRPr>
          </a:p>
          <a:p>
            <a:pPr marL="13335" marR="5080">
              <a:lnSpc>
                <a:spcPct val="131900"/>
              </a:lnSpc>
            </a:pP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Continuously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40" dirty="0">
                <a:solidFill>
                  <a:srgbClr val="3C3838"/>
                </a:solidFill>
                <a:latin typeface="Roboto"/>
                <a:cs typeface="Roboto"/>
              </a:rPr>
              <a:t>fine-tune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NLP model,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incorporating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new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data</a:t>
            </a:r>
            <a:r>
              <a:rPr sz="1350" spc="4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spc="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feedback</a:t>
            </a:r>
            <a:r>
              <a:rPr sz="1350" spc="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to</a:t>
            </a:r>
            <a:r>
              <a:rPr sz="1350" spc="4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enhance</a:t>
            </a:r>
            <a:r>
              <a:rPr sz="1350" spc="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spc="5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5" dirty="0">
                <a:solidFill>
                  <a:srgbClr val="3C3838"/>
                </a:solidFill>
                <a:latin typeface="Roboto"/>
                <a:cs typeface="Roboto"/>
              </a:rPr>
              <a:t>system's</a:t>
            </a:r>
            <a:r>
              <a:rPr sz="1350" spc="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accuracy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 and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responsiveness.</a:t>
            </a:r>
            <a:endParaRPr sz="135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550">
              <a:latin typeface="Roboto"/>
              <a:cs typeface="Roboto"/>
            </a:endParaRPr>
          </a:p>
          <a:p>
            <a:pPr marL="13335" marR="138430" indent="-1270">
              <a:lnSpc>
                <a:spcPct val="129600"/>
              </a:lnSpc>
            </a:pP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Analyze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user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interactions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pain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points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to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iteratively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enhance the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chat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interface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overall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user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experience.</a:t>
            </a:r>
            <a:endParaRPr sz="135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500">
              <a:latin typeface="Roboto"/>
              <a:cs typeface="Roboto"/>
            </a:endParaRPr>
          </a:p>
          <a:p>
            <a:pPr marL="13335" marR="32384" indent="-635">
              <a:lnSpc>
                <a:spcPct val="131900"/>
              </a:lnSpc>
              <a:spcBef>
                <a:spcPts val="5"/>
              </a:spcBef>
            </a:pP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Deploy</a:t>
            </a:r>
            <a:r>
              <a:rPr sz="1350" spc="3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updates</a:t>
            </a:r>
            <a:r>
              <a:rPr sz="1350" spc="3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spc="3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monitor</a:t>
            </a:r>
            <a:r>
              <a:rPr sz="1350" spc="3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spc="4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5" dirty="0">
                <a:solidFill>
                  <a:srgbClr val="3C3838"/>
                </a:solidFill>
                <a:latin typeface="Roboto"/>
                <a:cs typeface="Roboto"/>
              </a:rPr>
              <a:t>system's</a:t>
            </a:r>
            <a:r>
              <a:rPr sz="1350" spc="4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performance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to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ensure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it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continues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to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meet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evolving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needs </a:t>
            </a:r>
            <a:r>
              <a:rPr sz="1350" spc="10" dirty="0">
                <a:solidFill>
                  <a:srgbClr val="3C3838"/>
                </a:solidFill>
                <a:latin typeface="Roboto"/>
                <a:cs typeface="Roboto"/>
              </a:rPr>
              <a:t>of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0" dirty="0">
                <a:solidFill>
                  <a:srgbClr val="3C3838"/>
                </a:solidFill>
                <a:latin typeface="Roboto"/>
                <a:cs typeface="Roboto"/>
              </a:rPr>
              <a:t>your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users.</a:t>
            </a:r>
            <a:endParaRPr sz="13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253"/>
            <a:ext cx="4286250" cy="6438900"/>
            <a:chOff x="0" y="253"/>
            <a:chExt cx="4286250" cy="64389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253"/>
              <a:ext cx="4286250" cy="6438645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19075" y="2133599"/>
              <a:ext cx="3857624" cy="217169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873625" y="1806575"/>
            <a:ext cx="5520055" cy="11112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6300"/>
              </a:lnSpc>
              <a:spcBef>
                <a:spcPts val="95"/>
              </a:spcBef>
            </a:pPr>
            <a:r>
              <a:rPr spc="135" dirty="0"/>
              <a:t>Developing </a:t>
            </a:r>
            <a:r>
              <a:rPr spc="75" dirty="0"/>
              <a:t>a </a:t>
            </a:r>
            <a:r>
              <a:rPr spc="155" dirty="0"/>
              <a:t>Chat-Based </a:t>
            </a:r>
            <a:r>
              <a:rPr spc="160" dirty="0"/>
              <a:t> </a:t>
            </a:r>
            <a:r>
              <a:rPr spc="220" dirty="0"/>
              <a:t>Docume</a:t>
            </a:r>
            <a:r>
              <a:rPr spc="185" dirty="0"/>
              <a:t>n</a:t>
            </a:r>
            <a:r>
              <a:rPr spc="-200" dirty="0"/>
              <a:t>t</a:t>
            </a:r>
            <a:r>
              <a:rPr spc="-150" dirty="0"/>
              <a:t> </a:t>
            </a:r>
            <a:r>
              <a:rPr spc="195" dirty="0"/>
              <a:t>R</a:t>
            </a:r>
            <a:r>
              <a:rPr spc="130" dirty="0"/>
              <a:t>e</a:t>
            </a:r>
            <a:r>
              <a:rPr spc="-85" dirty="0"/>
              <a:t>tri</a:t>
            </a:r>
            <a:r>
              <a:rPr spc="-180" dirty="0"/>
              <a:t>e</a:t>
            </a:r>
            <a:r>
              <a:rPr spc="110" dirty="0"/>
              <a:t>v</a:t>
            </a:r>
            <a:r>
              <a:rPr dirty="0"/>
              <a:t>al</a:t>
            </a:r>
            <a:r>
              <a:rPr spc="-250" dirty="0"/>
              <a:t> </a:t>
            </a:r>
            <a:r>
              <a:rPr spc="375" dirty="0"/>
              <a:t>S</a:t>
            </a:r>
            <a:r>
              <a:rPr spc="130" dirty="0"/>
              <a:t>y</a:t>
            </a:r>
            <a:r>
              <a:rPr spc="35" dirty="0"/>
              <a:t>s</a:t>
            </a:r>
            <a:r>
              <a:rPr dirty="0"/>
              <a:t>t</a:t>
            </a:r>
            <a:r>
              <a:rPr spc="235" dirty="0"/>
              <a:t>em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4873625" y="3136264"/>
            <a:ext cx="5847715" cy="139700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marR="5080" indent="42545">
              <a:lnSpc>
                <a:spcPct val="133100"/>
              </a:lnSpc>
              <a:spcBef>
                <a:spcPts val="114"/>
              </a:spcBef>
            </a:pP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This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project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outlines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5" dirty="0">
                <a:solidFill>
                  <a:srgbClr val="3C3838"/>
                </a:solidFill>
                <a:latin typeface="Roboto"/>
                <a:cs typeface="Roboto"/>
              </a:rPr>
              <a:t>key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steps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involved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in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creating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an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intelligent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65" dirty="0">
                <a:solidFill>
                  <a:srgbClr val="3C3838"/>
                </a:solidFill>
                <a:latin typeface="Roboto"/>
                <a:cs typeface="Roboto"/>
              </a:rPr>
              <a:t>chat- </a:t>
            </a:r>
            <a:r>
              <a:rPr sz="1350" spc="-6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based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system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that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can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retrieve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relevant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information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from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collection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of </a:t>
            </a:r>
            <a:r>
              <a:rPr sz="1350" spc="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documents.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0" dirty="0">
                <a:solidFill>
                  <a:srgbClr val="3C3838"/>
                </a:solidFill>
                <a:latin typeface="Roboto"/>
                <a:cs typeface="Roboto"/>
              </a:rPr>
              <a:t>By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leveraging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natural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language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processing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(NLP)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neural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network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models,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we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aim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to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build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5" dirty="0">
                <a:solidFill>
                  <a:srgbClr val="3C3838"/>
                </a:solidFill>
                <a:latin typeface="Roboto"/>
                <a:cs typeface="Roboto"/>
              </a:rPr>
              <a:t>user-friendly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interface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that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allows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users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to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seamlessly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find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answers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5" dirty="0">
                <a:solidFill>
                  <a:srgbClr val="3C3838"/>
                </a:solidFill>
                <a:latin typeface="Roboto"/>
                <a:cs typeface="Roboto"/>
              </a:rPr>
              <a:t>they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need.</a:t>
            </a:r>
            <a:endParaRPr sz="13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143750" y="507"/>
            <a:ext cx="4286249" cy="7524241"/>
            <a:chOff x="7143750" y="507"/>
            <a:chExt cx="4286249" cy="7524241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143750" y="507"/>
              <a:ext cx="4286249" cy="7524241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7362825" y="2476499"/>
              <a:ext cx="3857624" cy="2571749"/>
            </a:xfrm>
            <a:prstGeom prst="rect">
              <a:avLst/>
            </a:prstGeom>
          </p:spPr>
        </p:pic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87375" y="444500"/>
            <a:ext cx="430784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195" dirty="0"/>
              <a:t>R</a:t>
            </a:r>
            <a:r>
              <a:rPr spc="40" dirty="0"/>
              <a:t>equi</a:t>
            </a:r>
            <a:r>
              <a:rPr spc="-25" dirty="0"/>
              <a:t>r</a:t>
            </a:r>
            <a:r>
              <a:rPr spc="195" dirty="0"/>
              <a:t>eme</a:t>
            </a:r>
            <a:r>
              <a:rPr spc="145" dirty="0"/>
              <a:t>n</a:t>
            </a:r>
            <a:r>
              <a:rPr spc="-200" dirty="0"/>
              <a:t>t</a:t>
            </a:r>
            <a:r>
              <a:rPr spc="-254" dirty="0"/>
              <a:t> </a:t>
            </a:r>
            <a:r>
              <a:rPr spc="125" dirty="0"/>
              <a:t>Ana</a:t>
            </a:r>
            <a:r>
              <a:rPr spc="5" dirty="0"/>
              <a:t>l</a:t>
            </a:r>
            <a:r>
              <a:rPr spc="130" dirty="0"/>
              <a:t>y</a:t>
            </a:r>
            <a:r>
              <a:rPr spc="105" dirty="0"/>
              <a:t>sis</a:t>
            </a:r>
          </a:p>
        </p:txBody>
      </p:sp>
      <p:grpSp>
        <p:nvGrpSpPr>
          <p:cNvPr id="7" name="object 7"/>
          <p:cNvGrpSpPr/>
          <p:nvPr/>
        </p:nvGrpSpPr>
        <p:grpSpPr>
          <a:xfrm>
            <a:off x="600075" y="1457324"/>
            <a:ext cx="390525" cy="390525"/>
            <a:chOff x="600075" y="1457324"/>
            <a:chExt cx="390525" cy="390525"/>
          </a:xfrm>
        </p:grpSpPr>
        <p:sp>
          <p:nvSpPr>
            <p:cNvPr id="8" name="object 8"/>
            <p:cNvSpPr/>
            <p:nvPr/>
          </p:nvSpPr>
          <p:spPr>
            <a:xfrm>
              <a:off x="604837" y="1462087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381000" h="381000">
                  <a:moveTo>
                    <a:pt x="329380" y="0"/>
                  </a:moveTo>
                  <a:lnTo>
                    <a:pt x="51619" y="0"/>
                  </a:lnTo>
                  <a:lnTo>
                    <a:pt x="48026" y="355"/>
                  </a:lnTo>
                  <a:lnTo>
                    <a:pt x="13618" y="18745"/>
                  </a:lnTo>
                  <a:lnTo>
                    <a:pt x="0" y="51612"/>
                  </a:lnTo>
                  <a:lnTo>
                    <a:pt x="0" y="325755"/>
                  </a:lnTo>
                  <a:lnTo>
                    <a:pt x="0" y="329387"/>
                  </a:lnTo>
                  <a:lnTo>
                    <a:pt x="18747" y="367385"/>
                  </a:lnTo>
                  <a:lnTo>
                    <a:pt x="51619" y="381000"/>
                  </a:lnTo>
                  <a:lnTo>
                    <a:pt x="329380" y="381000"/>
                  </a:lnTo>
                  <a:lnTo>
                    <a:pt x="367381" y="362254"/>
                  </a:lnTo>
                  <a:lnTo>
                    <a:pt x="381000" y="329387"/>
                  </a:lnTo>
                  <a:lnTo>
                    <a:pt x="381000" y="51612"/>
                  </a:lnTo>
                  <a:lnTo>
                    <a:pt x="362252" y="13614"/>
                  </a:lnTo>
                  <a:lnTo>
                    <a:pt x="332973" y="355"/>
                  </a:lnTo>
                  <a:lnTo>
                    <a:pt x="329380" y="0"/>
                  </a:lnTo>
                  <a:close/>
                </a:path>
              </a:pathLst>
            </a:custGeom>
            <a:solidFill>
              <a:srgbClr val="E1E1E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604837" y="1462087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381000" h="381000">
                  <a:moveTo>
                    <a:pt x="0" y="325755"/>
                  </a:moveTo>
                  <a:lnTo>
                    <a:pt x="0" y="55245"/>
                  </a:lnTo>
                  <a:lnTo>
                    <a:pt x="0" y="51612"/>
                  </a:lnTo>
                  <a:lnTo>
                    <a:pt x="351" y="48018"/>
                  </a:lnTo>
                  <a:lnTo>
                    <a:pt x="1061" y="44462"/>
                  </a:lnTo>
                  <a:lnTo>
                    <a:pt x="1771" y="40906"/>
                  </a:lnTo>
                  <a:lnTo>
                    <a:pt x="2818" y="37452"/>
                  </a:lnTo>
                  <a:lnTo>
                    <a:pt x="4207" y="34099"/>
                  </a:lnTo>
                  <a:lnTo>
                    <a:pt x="5590" y="30746"/>
                  </a:lnTo>
                  <a:lnTo>
                    <a:pt x="24551" y="9309"/>
                  </a:lnTo>
                  <a:lnTo>
                    <a:pt x="27567" y="7289"/>
                  </a:lnTo>
                  <a:lnTo>
                    <a:pt x="44465" y="1066"/>
                  </a:lnTo>
                  <a:lnTo>
                    <a:pt x="48026" y="355"/>
                  </a:lnTo>
                  <a:lnTo>
                    <a:pt x="51619" y="0"/>
                  </a:lnTo>
                  <a:lnTo>
                    <a:pt x="55245" y="0"/>
                  </a:lnTo>
                  <a:lnTo>
                    <a:pt x="325755" y="0"/>
                  </a:lnTo>
                  <a:lnTo>
                    <a:pt x="329380" y="0"/>
                  </a:lnTo>
                  <a:lnTo>
                    <a:pt x="332973" y="355"/>
                  </a:lnTo>
                  <a:lnTo>
                    <a:pt x="336529" y="1066"/>
                  </a:lnTo>
                  <a:lnTo>
                    <a:pt x="340092" y="1765"/>
                  </a:lnTo>
                  <a:lnTo>
                    <a:pt x="356448" y="9309"/>
                  </a:lnTo>
                  <a:lnTo>
                    <a:pt x="359464" y="11328"/>
                  </a:lnTo>
                  <a:lnTo>
                    <a:pt x="379938" y="44462"/>
                  </a:lnTo>
                  <a:lnTo>
                    <a:pt x="380648" y="48018"/>
                  </a:lnTo>
                  <a:lnTo>
                    <a:pt x="381000" y="51612"/>
                  </a:lnTo>
                  <a:lnTo>
                    <a:pt x="381000" y="55245"/>
                  </a:lnTo>
                  <a:lnTo>
                    <a:pt x="381000" y="325755"/>
                  </a:lnTo>
                  <a:lnTo>
                    <a:pt x="381000" y="329387"/>
                  </a:lnTo>
                  <a:lnTo>
                    <a:pt x="380648" y="332981"/>
                  </a:lnTo>
                  <a:lnTo>
                    <a:pt x="379938" y="336537"/>
                  </a:lnTo>
                  <a:lnTo>
                    <a:pt x="379228" y="340093"/>
                  </a:lnTo>
                  <a:lnTo>
                    <a:pt x="356448" y="371690"/>
                  </a:lnTo>
                  <a:lnTo>
                    <a:pt x="329380" y="381000"/>
                  </a:lnTo>
                  <a:lnTo>
                    <a:pt x="325755" y="381000"/>
                  </a:lnTo>
                  <a:lnTo>
                    <a:pt x="55245" y="381000"/>
                  </a:lnTo>
                  <a:lnTo>
                    <a:pt x="51619" y="381000"/>
                  </a:lnTo>
                  <a:lnTo>
                    <a:pt x="48026" y="380644"/>
                  </a:lnTo>
                  <a:lnTo>
                    <a:pt x="13618" y="362254"/>
                  </a:lnTo>
                  <a:lnTo>
                    <a:pt x="4207" y="346900"/>
                  </a:lnTo>
                  <a:lnTo>
                    <a:pt x="2818" y="343547"/>
                  </a:lnTo>
                  <a:lnTo>
                    <a:pt x="1771" y="340093"/>
                  </a:lnTo>
                  <a:lnTo>
                    <a:pt x="1061" y="336537"/>
                  </a:lnTo>
                  <a:lnTo>
                    <a:pt x="351" y="332981"/>
                  </a:lnTo>
                  <a:lnTo>
                    <a:pt x="0" y="329387"/>
                  </a:lnTo>
                  <a:lnTo>
                    <a:pt x="0" y="325755"/>
                  </a:lnTo>
                  <a:close/>
                </a:path>
              </a:pathLst>
            </a:custGeom>
            <a:ln w="9525">
              <a:solidFill>
                <a:srgbClr val="C7C7D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725190" y="1473199"/>
            <a:ext cx="135890" cy="3340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-185" dirty="0">
                <a:solidFill>
                  <a:srgbClr val="3C3838"/>
                </a:solidFill>
                <a:latin typeface="Trebuchet MS"/>
                <a:cs typeface="Trebuchet MS"/>
              </a:rPr>
              <a:t>1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44587" y="1439862"/>
            <a:ext cx="5062855" cy="11791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185" dirty="0">
                <a:solidFill>
                  <a:srgbClr val="3C3838"/>
                </a:solidFill>
                <a:latin typeface="Trebuchet MS"/>
                <a:cs typeface="Trebuchet MS"/>
              </a:rPr>
              <a:t>U</a:t>
            </a:r>
            <a:r>
              <a:rPr sz="1650" spc="60" dirty="0">
                <a:solidFill>
                  <a:srgbClr val="3C3838"/>
                </a:solidFill>
                <a:latin typeface="Trebuchet MS"/>
                <a:cs typeface="Trebuchet MS"/>
              </a:rPr>
              <a:t>nderstand</a:t>
            </a:r>
            <a:r>
              <a:rPr sz="1650" spc="-70" dirty="0">
                <a:solidFill>
                  <a:srgbClr val="3C3838"/>
                </a:solidFill>
                <a:latin typeface="Trebuchet MS"/>
                <a:cs typeface="Trebuchet MS"/>
              </a:rPr>
              <a:t> </a:t>
            </a:r>
            <a:r>
              <a:rPr sz="1650" spc="175" dirty="0">
                <a:solidFill>
                  <a:srgbClr val="3C3838"/>
                </a:solidFill>
                <a:latin typeface="Trebuchet MS"/>
                <a:cs typeface="Trebuchet MS"/>
              </a:rPr>
              <a:t>U</a:t>
            </a:r>
            <a:r>
              <a:rPr sz="1650" spc="60" dirty="0">
                <a:solidFill>
                  <a:srgbClr val="3C3838"/>
                </a:solidFill>
                <a:latin typeface="Trebuchet MS"/>
                <a:cs typeface="Trebuchet MS"/>
              </a:rPr>
              <a:t>ser</a:t>
            </a:r>
            <a:r>
              <a:rPr sz="1650" spc="-110" dirty="0">
                <a:solidFill>
                  <a:srgbClr val="3C3838"/>
                </a:solidFill>
                <a:latin typeface="Trebuchet MS"/>
                <a:cs typeface="Trebuchet MS"/>
              </a:rPr>
              <a:t> </a:t>
            </a:r>
            <a:r>
              <a:rPr sz="1650" spc="229" dirty="0">
                <a:solidFill>
                  <a:srgbClr val="3C3838"/>
                </a:solidFill>
                <a:latin typeface="Trebuchet MS"/>
                <a:cs typeface="Trebuchet MS"/>
              </a:rPr>
              <a:t>N</a:t>
            </a:r>
            <a:r>
              <a:rPr sz="1650" spc="110" dirty="0">
                <a:solidFill>
                  <a:srgbClr val="3C3838"/>
                </a:solidFill>
                <a:latin typeface="Trebuchet MS"/>
                <a:cs typeface="Trebuchet MS"/>
              </a:rPr>
              <a:t>eeds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300"/>
              </a:lnSpc>
              <a:spcBef>
                <a:spcPts val="540"/>
              </a:spcBef>
            </a:pP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Conduct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interviews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surveys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to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gather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insights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into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specific </a:t>
            </a:r>
            <a:r>
              <a:rPr sz="1350" spc="-32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information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requirements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10" dirty="0">
                <a:solidFill>
                  <a:srgbClr val="3C3838"/>
                </a:solidFill>
                <a:latin typeface="Roboto"/>
                <a:cs typeface="Roboto"/>
              </a:rPr>
              <a:t>of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0" dirty="0">
                <a:solidFill>
                  <a:srgbClr val="3C3838"/>
                </a:solidFill>
                <a:latin typeface="Roboto"/>
                <a:cs typeface="Roboto"/>
              </a:rPr>
              <a:t>your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target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users.</a:t>
            </a:r>
            <a:r>
              <a:rPr sz="1350" spc="-3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This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will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help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0" dirty="0">
                <a:solidFill>
                  <a:srgbClr val="3C3838"/>
                </a:solidFill>
                <a:latin typeface="Roboto"/>
                <a:cs typeface="Roboto"/>
              </a:rPr>
              <a:t>you </a:t>
            </a:r>
            <a:r>
              <a:rPr sz="1350" spc="-2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design a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system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that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5" dirty="0">
                <a:solidFill>
                  <a:srgbClr val="3C3838"/>
                </a:solidFill>
                <a:latin typeface="Roboto"/>
                <a:cs typeface="Roboto"/>
              </a:rPr>
              <a:t>truly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meets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their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needs.</a:t>
            </a:r>
            <a:endParaRPr sz="1350">
              <a:latin typeface="Roboto"/>
              <a:cs typeface="Roboto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600075" y="3019424"/>
            <a:ext cx="390525" cy="381000"/>
            <a:chOff x="600075" y="3019424"/>
            <a:chExt cx="390525" cy="381000"/>
          </a:xfrm>
        </p:grpSpPr>
        <p:sp>
          <p:nvSpPr>
            <p:cNvPr id="13" name="object 13"/>
            <p:cNvSpPr/>
            <p:nvPr/>
          </p:nvSpPr>
          <p:spPr>
            <a:xfrm>
              <a:off x="604837" y="3024187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329380" y="0"/>
                  </a:moveTo>
                  <a:lnTo>
                    <a:pt x="51619" y="0"/>
                  </a:lnTo>
                  <a:lnTo>
                    <a:pt x="48026" y="355"/>
                  </a:lnTo>
                  <a:lnTo>
                    <a:pt x="13618" y="18745"/>
                  </a:lnTo>
                  <a:lnTo>
                    <a:pt x="0" y="51612"/>
                  </a:lnTo>
                  <a:lnTo>
                    <a:pt x="0" y="316230"/>
                  </a:lnTo>
                  <a:lnTo>
                    <a:pt x="0" y="319862"/>
                  </a:lnTo>
                  <a:lnTo>
                    <a:pt x="18747" y="357860"/>
                  </a:lnTo>
                  <a:lnTo>
                    <a:pt x="51619" y="371475"/>
                  </a:lnTo>
                  <a:lnTo>
                    <a:pt x="329380" y="371475"/>
                  </a:lnTo>
                  <a:lnTo>
                    <a:pt x="367381" y="352729"/>
                  </a:lnTo>
                  <a:lnTo>
                    <a:pt x="381000" y="319862"/>
                  </a:lnTo>
                  <a:lnTo>
                    <a:pt x="381000" y="51612"/>
                  </a:lnTo>
                  <a:lnTo>
                    <a:pt x="362252" y="13614"/>
                  </a:lnTo>
                  <a:lnTo>
                    <a:pt x="332973" y="355"/>
                  </a:lnTo>
                  <a:lnTo>
                    <a:pt x="329380" y="0"/>
                  </a:lnTo>
                  <a:close/>
                </a:path>
              </a:pathLst>
            </a:custGeom>
            <a:solidFill>
              <a:srgbClr val="E1E1E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604837" y="3024187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0" y="316230"/>
                  </a:moveTo>
                  <a:lnTo>
                    <a:pt x="0" y="55245"/>
                  </a:lnTo>
                  <a:lnTo>
                    <a:pt x="0" y="51612"/>
                  </a:lnTo>
                  <a:lnTo>
                    <a:pt x="351" y="48018"/>
                  </a:lnTo>
                  <a:lnTo>
                    <a:pt x="1061" y="44462"/>
                  </a:lnTo>
                  <a:lnTo>
                    <a:pt x="1771" y="40906"/>
                  </a:lnTo>
                  <a:lnTo>
                    <a:pt x="2818" y="37452"/>
                  </a:lnTo>
                  <a:lnTo>
                    <a:pt x="4207" y="34099"/>
                  </a:lnTo>
                  <a:lnTo>
                    <a:pt x="5590" y="30746"/>
                  </a:lnTo>
                  <a:lnTo>
                    <a:pt x="7292" y="27571"/>
                  </a:lnTo>
                  <a:lnTo>
                    <a:pt x="24551" y="9309"/>
                  </a:lnTo>
                  <a:lnTo>
                    <a:pt x="27567" y="7289"/>
                  </a:lnTo>
                  <a:lnTo>
                    <a:pt x="51619" y="0"/>
                  </a:lnTo>
                  <a:lnTo>
                    <a:pt x="55245" y="0"/>
                  </a:lnTo>
                  <a:lnTo>
                    <a:pt x="325755" y="0"/>
                  </a:lnTo>
                  <a:lnTo>
                    <a:pt x="329380" y="0"/>
                  </a:lnTo>
                  <a:lnTo>
                    <a:pt x="332973" y="355"/>
                  </a:lnTo>
                  <a:lnTo>
                    <a:pt x="356448" y="9309"/>
                  </a:lnTo>
                  <a:lnTo>
                    <a:pt x="359464" y="11328"/>
                  </a:lnTo>
                  <a:lnTo>
                    <a:pt x="379938" y="44462"/>
                  </a:lnTo>
                  <a:lnTo>
                    <a:pt x="380648" y="48018"/>
                  </a:lnTo>
                  <a:lnTo>
                    <a:pt x="381000" y="51612"/>
                  </a:lnTo>
                  <a:lnTo>
                    <a:pt x="381000" y="55245"/>
                  </a:lnTo>
                  <a:lnTo>
                    <a:pt x="381000" y="316230"/>
                  </a:lnTo>
                  <a:lnTo>
                    <a:pt x="381000" y="319862"/>
                  </a:lnTo>
                  <a:lnTo>
                    <a:pt x="380648" y="323456"/>
                  </a:lnTo>
                  <a:lnTo>
                    <a:pt x="379938" y="327012"/>
                  </a:lnTo>
                  <a:lnTo>
                    <a:pt x="379228" y="330568"/>
                  </a:lnTo>
                  <a:lnTo>
                    <a:pt x="356448" y="362165"/>
                  </a:lnTo>
                  <a:lnTo>
                    <a:pt x="353432" y="364185"/>
                  </a:lnTo>
                  <a:lnTo>
                    <a:pt x="329380" y="371475"/>
                  </a:lnTo>
                  <a:lnTo>
                    <a:pt x="325755" y="371475"/>
                  </a:lnTo>
                  <a:lnTo>
                    <a:pt x="55245" y="371475"/>
                  </a:lnTo>
                  <a:lnTo>
                    <a:pt x="51619" y="371475"/>
                  </a:lnTo>
                  <a:lnTo>
                    <a:pt x="48026" y="371119"/>
                  </a:lnTo>
                  <a:lnTo>
                    <a:pt x="24551" y="362165"/>
                  </a:lnTo>
                  <a:lnTo>
                    <a:pt x="21535" y="360146"/>
                  </a:lnTo>
                  <a:lnTo>
                    <a:pt x="4207" y="337375"/>
                  </a:lnTo>
                  <a:lnTo>
                    <a:pt x="2818" y="334022"/>
                  </a:lnTo>
                  <a:lnTo>
                    <a:pt x="1771" y="330568"/>
                  </a:lnTo>
                  <a:lnTo>
                    <a:pt x="1061" y="327012"/>
                  </a:lnTo>
                  <a:lnTo>
                    <a:pt x="351" y="323456"/>
                  </a:lnTo>
                  <a:lnTo>
                    <a:pt x="0" y="319862"/>
                  </a:lnTo>
                  <a:lnTo>
                    <a:pt x="0" y="316230"/>
                  </a:lnTo>
                  <a:close/>
                </a:path>
              </a:pathLst>
            </a:custGeom>
            <a:ln w="9525">
              <a:solidFill>
                <a:srgbClr val="C7C7D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713134" y="3025774"/>
            <a:ext cx="159385" cy="3340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5" dirty="0">
                <a:solidFill>
                  <a:srgbClr val="3C3838"/>
                </a:solidFill>
                <a:latin typeface="Trebuchet MS"/>
                <a:cs typeface="Trebuchet MS"/>
              </a:rPr>
              <a:t>2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144587" y="3001962"/>
            <a:ext cx="5328920" cy="116967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45" dirty="0">
                <a:solidFill>
                  <a:srgbClr val="3C3838"/>
                </a:solidFill>
                <a:latin typeface="Trebuchet MS"/>
                <a:cs typeface="Trebuchet MS"/>
              </a:rPr>
              <a:t>Define</a:t>
            </a:r>
            <a:r>
              <a:rPr sz="1650" spc="-90" dirty="0">
                <a:solidFill>
                  <a:srgbClr val="3C3838"/>
                </a:solidFill>
                <a:latin typeface="Trebuchet MS"/>
                <a:cs typeface="Trebuchet MS"/>
              </a:rPr>
              <a:t> </a:t>
            </a:r>
            <a:r>
              <a:rPr sz="1650" spc="135" dirty="0">
                <a:solidFill>
                  <a:srgbClr val="3C3838"/>
                </a:solidFill>
                <a:latin typeface="Trebuchet MS"/>
                <a:cs typeface="Trebuchet MS"/>
              </a:rPr>
              <a:t>Use</a:t>
            </a:r>
            <a:r>
              <a:rPr sz="1650" spc="-90" dirty="0">
                <a:solidFill>
                  <a:srgbClr val="3C3838"/>
                </a:solidFill>
                <a:latin typeface="Trebuchet MS"/>
                <a:cs typeface="Trebuchet MS"/>
              </a:rPr>
              <a:t> </a:t>
            </a:r>
            <a:r>
              <a:rPr sz="1650" spc="120" dirty="0">
                <a:solidFill>
                  <a:srgbClr val="3C3838"/>
                </a:solidFill>
                <a:latin typeface="Trebuchet MS"/>
                <a:cs typeface="Trebuchet MS"/>
              </a:rPr>
              <a:t>Cases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1900"/>
              </a:lnSpc>
              <a:spcBef>
                <a:spcPts val="580"/>
              </a:spcBef>
            </a:pP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Outline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various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scenarios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in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which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users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might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interact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with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system,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such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searching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for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relevant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documents,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getting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answers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to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specific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questions,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or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exploring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related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content.</a:t>
            </a:r>
            <a:endParaRPr sz="1350">
              <a:latin typeface="Roboto"/>
              <a:cs typeface="Roboto"/>
            </a:endParaRPr>
          </a:p>
        </p:txBody>
      </p:sp>
      <p:grpSp>
        <p:nvGrpSpPr>
          <p:cNvPr id="17" name="object 17"/>
          <p:cNvGrpSpPr/>
          <p:nvPr/>
        </p:nvGrpSpPr>
        <p:grpSpPr>
          <a:xfrm>
            <a:off x="600075" y="4571999"/>
            <a:ext cx="390525" cy="390525"/>
            <a:chOff x="600075" y="4571999"/>
            <a:chExt cx="390525" cy="390525"/>
          </a:xfrm>
        </p:grpSpPr>
        <p:sp>
          <p:nvSpPr>
            <p:cNvPr id="18" name="object 18"/>
            <p:cNvSpPr/>
            <p:nvPr/>
          </p:nvSpPr>
          <p:spPr>
            <a:xfrm>
              <a:off x="604837" y="4576762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381000" h="381000">
                  <a:moveTo>
                    <a:pt x="329380" y="0"/>
                  </a:moveTo>
                  <a:lnTo>
                    <a:pt x="51619" y="0"/>
                  </a:lnTo>
                  <a:lnTo>
                    <a:pt x="48026" y="355"/>
                  </a:lnTo>
                  <a:lnTo>
                    <a:pt x="13618" y="18745"/>
                  </a:lnTo>
                  <a:lnTo>
                    <a:pt x="0" y="51612"/>
                  </a:lnTo>
                  <a:lnTo>
                    <a:pt x="0" y="325755"/>
                  </a:lnTo>
                  <a:lnTo>
                    <a:pt x="0" y="329387"/>
                  </a:lnTo>
                  <a:lnTo>
                    <a:pt x="18747" y="367385"/>
                  </a:lnTo>
                  <a:lnTo>
                    <a:pt x="51619" y="381000"/>
                  </a:lnTo>
                  <a:lnTo>
                    <a:pt x="329380" y="381000"/>
                  </a:lnTo>
                  <a:lnTo>
                    <a:pt x="367381" y="362254"/>
                  </a:lnTo>
                  <a:lnTo>
                    <a:pt x="381000" y="329387"/>
                  </a:lnTo>
                  <a:lnTo>
                    <a:pt x="381000" y="51612"/>
                  </a:lnTo>
                  <a:lnTo>
                    <a:pt x="362252" y="13614"/>
                  </a:lnTo>
                  <a:lnTo>
                    <a:pt x="332973" y="355"/>
                  </a:lnTo>
                  <a:lnTo>
                    <a:pt x="329380" y="0"/>
                  </a:lnTo>
                  <a:close/>
                </a:path>
              </a:pathLst>
            </a:custGeom>
            <a:solidFill>
              <a:srgbClr val="E1E1E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604837" y="4576762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381000" h="381000">
                  <a:moveTo>
                    <a:pt x="0" y="325755"/>
                  </a:moveTo>
                  <a:lnTo>
                    <a:pt x="0" y="55245"/>
                  </a:lnTo>
                  <a:lnTo>
                    <a:pt x="0" y="51612"/>
                  </a:lnTo>
                  <a:lnTo>
                    <a:pt x="351" y="48018"/>
                  </a:lnTo>
                  <a:lnTo>
                    <a:pt x="1061" y="44462"/>
                  </a:lnTo>
                  <a:lnTo>
                    <a:pt x="1771" y="40906"/>
                  </a:lnTo>
                  <a:lnTo>
                    <a:pt x="2818" y="37452"/>
                  </a:lnTo>
                  <a:lnTo>
                    <a:pt x="4207" y="34099"/>
                  </a:lnTo>
                  <a:lnTo>
                    <a:pt x="5590" y="30746"/>
                  </a:lnTo>
                  <a:lnTo>
                    <a:pt x="7292" y="27571"/>
                  </a:lnTo>
                  <a:lnTo>
                    <a:pt x="37454" y="2819"/>
                  </a:lnTo>
                  <a:lnTo>
                    <a:pt x="51619" y="0"/>
                  </a:lnTo>
                  <a:lnTo>
                    <a:pt x="55245" y="0"/>
                  </a:lnTo>
                  <a:lnTo>
                    <a:pt x="325755" y="0"/>
                  </a:lnTo>
                  <a:lnTo>
                    <a:pt x="329380" y="0"/>
                  </a:lnTo>
                  <a:lnTo>
                    <a:pt x="332973" y="355"/>
                  </a:lnTo>
                  <a:lnTo>
                    <a:pt x="367381" y="18745"/>
                  </a:lnTo>
                  <a:lnTo>
                    <a:pt x="379938" y="44462"/>
                  </a:lnTo>
                  <a:lnTo>
                    <a:pt x="380648" y="48018"/>
                  </a:lnTo>
                  <a:lnTo>
                    <a:pt x="381000" y="51612"/>
                  </a:lnTo>
                  <a:lnTo>
                    <a:pt x="381000" y="55245"/>
                  </a:lnTo>
                  <a:lnTo>
                    <a:pt x="381000" y="325755"/>
                  </a:lnTo>
                  <a:lnTo>
                    <a:pt x="381000" y="329387"/>
                  </a:lnTo>
                  <a:lnTo>
                    <a:pt x="380648" y="332981"/>
                  </a:lnTo>
                  <a:lnTo>
                    <a:pt x="362252" y="367385"/>
                  </a:lnTo>
                  <a:lnTo>
                    <a:pt x="356448" y="371690"/>
                  </a:lnTo>
                  <a:lnTo>
                    <a:pt x="353432" y="373710"/>
                  </a:lnTo>
                  <a:lnTo>
                    <a:pt x="336529" y="379933"/>
                  </a:lnTo>
                  <a:lnTo>
                    <a:pt x="332973" y="380644"/>
                  </a:lnTo>
                  <a:lnTo>
                    <a:pt x="329380" y="381000"/>
                  </a:lnTo>
                  <a:lnTo>
                    <a:pt x="325755" y="381000"/>
                  </a:lnTo>
                  <a:lnTo>
                    <a:pt x="55245" y="381000"/>
                  </a:lnTo>
                  <a:lnTo>
                    <a:pt x="51619" y="381000"/>
                  </a:lnTo>
                  <a:lnTo>
                    <a:pt x="48026" y="380644"/>
                  </a:lnTo>
                  <a:lnTo>
                    <a:pt x="44465" y="379933"/>
                  </a:lnTo>
                  <a:lnTo>
                    <a:pt x="40907" y="379234"/>
                  </a:lnTo>
                  <a:lnTo>
                    <a:pt x="24551" y="371690"/>
                  </a:lnTo>
                  <a:lnTo>
                    <a:pt x="21535" y="369671"/>
                  </a:lnTo>
                  <a:lnTo>
                    <a:pt x="4207" y="346900"/>
                  </a:lnTo>
                  <a:lnTo>
                    <a:pt x="2818" y="343547"/>
                  </a:lnTo>
                  <a:lnTo>
                    <a:pt x="1771" y="340093"/>
                  </a:lnTo>
                  <a:lnTo>
                    <a:pt x="1061" y="336537"/>
                  </a:lnTo>
                  <a:lnTo>
                    <a:pt x="351" y="332981"/>
                  </a:lnTo>
                  <a:lnTo>
                    <a:pt x="0" y="329387"/>
                  </a:lnTo>
                  <a:lnTo>
                    <a:pt x="0" y="325755"/>
                  </a:lnTo>
                  <a:close/>
                </a:path>
              </a:pathLst>
            </a:custGeom>
            <a:ln w="9525">
              <a:solidFill>
                <a:srgbClr val="C7C7D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711497" y="4587875"/>
            <a:ext cx="163195" cy="3340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30" dirty="0">
                <a:solidFill>
                  <a:srgbClr val="3C3838"/>
                </a:solidFill>
                <a:latin typeface="Trebuchet MS"/>
                <a:cs typeface="Trebuchet MS"/>
              </a:rPr>
              <a:t>3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144587" y="4554537"/>
            <a:ext cx="5280025" cy="11791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70" dirty="0">
                <a:solidFill>
                  <a:srgbClr val="3C3838"/>
                </a:solidFill>
                <a:latin typeface="Trebuchet MS"/>
                <a:cs typeface="Trebuchet MS"/>
              </a:rPr>
              <a:t>Specify</a:t>
            </a:r>
            <a:r>
              <a:rPr sz="1650" spc="-114" dirty="0">
                <a:solidFill>
                  <a:srgbClr val="3C3838"/>
                </a:solidFill>
                <a:latin typeface="Trebuchet MS"/>
                <a:cs typeface="Trebuchet MS"/>
              </a:rPr>
              <a:t> </a:t>
            </a:r>
            <a:r>
              <a:rPr sz="1650" spc="105" dirty="0">
                <a:solidFill>
                  <a:srgbClr val="3C3838"/>
                </a:solidFill>
                <a:latin typeface="Trebuchet MS"/>
                <a:cs typeface="Trebuchet MS"/>
              </a:rPr>
              <a:t>P</a:t>
            </a:r>
            <a:r>
              <a:rPr sz="1650" spc="-5" dirty="0">
                <a:solidFill>
                  <a:srgbClr val="3C3838"/>
                </a:solidFill>
                <a:latin typeface="Trebuchet MS"/>
                <a:cs typeface="Trebuchet MS"/>
              </a:rPr>
              <a:t>er</a:t>
            </a:r>
            <a:r>
              <a:rPr sz="1650" spc="-35" dirty="0">
                <a:solidFill>
                  <a:srgbClr val="3C3838"/>
                </a:solidFill>
                <a:latin typeface="Trebuchet MS"/>
                <a:cs typeface="Trebuchet MS"/>
              </a:rPr>
              <a:t>f</a:t>
            </a:r>
            <a:r>
              <a:rPr sz="1650" spc="80" dirty="0">
                <a:solidFill>
                  <a:srgbClr val="3C3838"/>
                </a:solidFill>
                <a:latin typeface="Trebuchet MS"/>
                <a:cs typeface="Trebuchet MS"/>
              </a:rPr>
              <a:t>orman</a:t>
            </a:r>
            <a:r>
              <a:rPr sz="1650" spc="60" dirty="0">
                <a:solidFill>
                  <a:srgbClr val="3C3838"/>
                </a:solidFill>
                <a:latin typeface="Trebuchet MS"/>
                <a:cs typeface="Trebuchet MS"/>
              </a:rPr>
              <a:t>c</a:t>
            </a:r>
            <a:r>
              <a:rPr sz="1650" spc="90" dirty="0">
                <a:solidFill>
                  <a:srgbClr val="3C3838"/>
                </a:solidFill>
                <a:latin typeface="Trebuchet MS"/>
                <a:cs typeface="Trebuchet MS"/>
              </a:rPr>
              <a:t>e</a:t>
            </a:r>
            <a:r>
              <a:rPr sz="1650" spc="-70" dirty="0">
                <a:solidFill>
                  <a:srgbClr val="3C3838"/>
                </a:solidFill>
                <a:latin typeface="Trebuchet MS"/>
                <a:cs typeface="Trebuchet MS"/>
              </a:rPr>
              <a:t> </a:t>
            </a:r>
            <a:r>
              <a:rPr sz="1650" spc="290" dirty="0">
                <a:solidFill>
                  <a:srgbClr val="3C3838"/>
                </a:solidFill>
                <a:latin typeface="Trebuchet MS"/>
                <a:cs typeface="Trebuchet MS"/>
              </a:rPr>
              <a:t>M</a:t>
            </a:r>
            <a:r>
              <a:rPr sz="1650" spc="80" dirty="0">
                <a:solidFill>
                  <a:srgbClr val="3C3838"/>
                </a:solidFill>
                <a:latin typeface="Trebuchet MS"/>
                <a:cs typeface="Trebuchet MS"/>
              </a:rPr>
              <a:t>e</a:t>
            </a:r>
            <a:r>
              <a:rPr sz="1650" dirty="0">
                <a:solidFill>
                  <a:srgbClr val="3C3838"/>
                </a:solidFill>
                <a:latin typeface="Trebuchet MS"/>
                <a:cs typeface="Trebuchet MS"/>
              </a:rPr>
              <a:t>trics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300"/>
              </a:lnSpc>
              <a:spcBef>
                <a:spcPts val="540"/>
              </a:spcBef>
            </a:pP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Determine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5" dirty="0">
                <a:solidFill>
                  <a:srgbClr val="3C3838"/>
                </a:solidFill>
                <a:latin typeface="Roboto"/>
                <a:cs typeface="Roboto"/>
              </a:rPr>
              <a:t>key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performance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indicators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(KPIs)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that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will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be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used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to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 measure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5" dirty="0">
                <a:solidFill>
                  <a:srgbClr val="3C3838"/>
                </a:solidFill>
                <a:latin typeface="Roboto"/>
                <a:cs typeface="Roboto"/>
              </a:rPr>
              <a:t>system's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effectiveness,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such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response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5" dirty="0">
                <a:solidFill>
                  <a:srgbClr val="3C3838"/>
                </a:solidFill>
                <a:latin typeface="Roboto"/>
                <a:cs typeface="Roboto"/>
              </a:rPr>
              <a:t>accuracy,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user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satisfaction,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query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response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time.</a:t>
            </a:r>
            <a:endParaRPr sz="1350">
              <a:latin typeface="Roboto"/>
              <a:cs typeface="Roboto"/>
            </a:endParaRPr>
          </a:p>
        </p:txBody>
      </p:sp>
      <p:grpSp>
        <p:nvGrpSpPr>
          <p:cNvPr id="22" name="object 22"/>
          <p:cNvGrpSpPr/>
          <p:nvPr/>
        </p:nvGrpSpPr>
        <p:grpSpPr>
          <a:xfrm>
            <a:off x="600075" y="6134099"/>
            <a:ext cx="390525" cy="381000"/>
            <a:chOff x="600075" y="6134099"/>
            <a:chExt cx="390525" cy="381000"/>
          </a:xfrm>
        </p:grpSpPr>
        <p:sp>
          <p:nvSpPr>
            <p:cNvPr id="23" name="object 23"/>
            <p:cNvSpPr/>
            <p:nvPr/>
          </p:nvSpPr>
          <p:spPr>
            <a:xfrm>
              <a:off x="604837" y="6138862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329380" y="0"/>
                  </a:moveTo>
                  <a:lnTo>
                    <a:pt x="51619" y="0"/>
                  </a:lnTo>
                  <a:lnTo>
                    <a:pt x="48026" y="355"/>
                  </a:lnTo>
                  <a:lnTo>
                    <a:pt x="13618" y="18745"/>
                  </a:lnTo>
                  <a:lnTo>
                    <a:pt x="0" y="51612"/>
                  </a:lnTo>
                  <a:lnTo>
                    <a:pt x="0" y="316232"/>
                  </a:lnTo>
                  <a:lnTo>
                    <a:pt x="0" y="319858"/>
                  </a:lnTo>
                  <a:lnTo>
                    <a:pt x="18747" y="357859"/>
                  </a:lnTo>
                  <a:lnTo>
                    <a:pt x="51619" y="371472"/>
                  </a:lnTo>
                  <a:lnTo>
                    <a:pt x="329380" y="371472"/>
                  </a:lnTo>
                  <a:lnTo>
                    <a:pt x="367381" y="352729"/>
                  </a:lnTo>
                  <a:lnTo>
                    <a:pt x="381000" y="319858"/>
                  </a:lnTo>
                  <a:lnTo>
                    <a:pt x="381000" y="51612"/>
                  </a:lnTo>
                  <a:lnTo>
                    <a:pt x="362252" y="13614"/>
                  </a:lnTo>
                  <a:lnTo>
                    <a:pt x="332973" y="355"/>
                  </a:lnTo>
                  <a:lnTo>
                    <a:pt x="329380" y="0"/>
                  </a:lnTo>
                  <a:close/>
                </a:path>
              </a:pathLst>
            </a:custGeom>
            <a:solidFill>
              <a:srgbClr val="E1E1E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4" name="object 24"/>
            <p:cNvSpPr/>
            <p:nvPr/>
          </p:nvSpPr>
          <p:spPr>
            <a:xfrm>
              <a:off x="604837" y="6138862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0" y="316232"/>
                  </a:moveTo>
                  <a:lnTo>
                    <a:pt x="0" y="55245"/>
                  </a:lnTo>
                  <a:lnTo>
                    <a:pt x="0" y="51612"/>
                  </a:lnTo>
                  <a:lnTo>
                    <a:pt x="351" y="48018"/>
                  </a:lnTo>
                  <a:lnTo>
                    <a:pt x="1061" y="44462"/>
                  </a:lnTo>
                  <a:lnTo>
                    <a:pt x="1771" y="40906"/>
                  </a:lnTo>
                  <a:lnTo>
                    <a:pt x="2818" y="37452"/>
                  </a:lnTo>
                  <a:lnTo>
                    <a:pt x="4207" y="34099"/>
                  </a:lnTo>
                  <a:lnTo>
                    <a:pt x="5590" y="30746"/>
                  </a:lnTo>
                  <a:lnTo>
                    <a:pt x="7292" y="27559"/>
                  </a:lnTo>
                  <a:lnTo>
                    <a:pt x="9311" y="24549"/>
                  </a:lnTo>
                  <a:lnTo>
                    <a:pt x="11325" y="21539"/>
                  </a:lnTo>
                  <a:lnTo>
                    <a:pt x="13618" y="18745"/>
                  </a:lnTo>
                  <a:lnTo>
                    <a:pt x="16182" y="16179"/>
                  </a:lnTo>
                  <a:lnTo>
                    <a:pt x="18747" y="13614"/>
                  </a:lnTo>
                  <a:lnTo>
                    <a:pt x="21535" y="11328"/>
                  </a:lnTo>
                  <a:lnTo>
                    <a:pt x="24551" y="9309"/>
                  </a:lnTo>
                  <a:lnTo>
                    <a:pt x="27567" y="7289"/>
                  </a:lnTo>
                  <a:lnTo>
                    <a:pt x="51619" y="0"/>
                  </a:lnTo>
                  <a:lnTo>
                    <a:pt x="55245" y="0"/>
                  </a:lnTo>
                  <a:lnTo>
                    <a:pt x="325755" y="0"/>
                  </a:lnTo>
                  <a:lnTo>
                    <a:pt x="329380" y="0"/>
                  </a:lnTo>
                  <a:lnTo>
                    <a:pt x="332973" y="355"/>
                  </a:lnTo>
                  <a:lnTo>
                    <a:pt x="356448" y="9309"/>
                  </a:lnTo>
                  <a:lnTo>
                    <a:pt x="359464" y="11328"/>
                  </a:lnTo>
                  <a:lnTo>
                    <a:pt x="379938" y="44462"/>
                  </a:lnTo>
                  <a:lnTo>
                    <a:pt x="380648" y="48018"/>
                  </a:lnTo>
                  <a:lnTo>
                    <a:pt x="381000" y="51612"/>
                  </a:lnTo>
                  <a:lnTo>
                    <a:pt x="381000" y="55245"/>
                  </a:lnTo>
                  <a:lnTo>
                    <a:pt x="381000" y="316232"/>
                  </a:lnTo>
                  <a:lnTo>
                    <a:pt x="381000" y="319858"/>
                  </a:lnTo>
                  <a:lnTo>
                    <a:pt x="380648" y="323449"/>
                  </a:lnTo>
                  <a:lnTo>
                    <a:pt x="379938" y="327007"/>
                  </a:lnTo>
                  <a:lnTo>
                    <a:pt x="379228" y="330564"/>
                  </a:lnTo>
                  <a:lnTo>
                    <a:pt x="371688" y="346920"/>
                  </a:lnTo>
                  <a:lnTo>
                    <a:pt x="369674" y="349937"/>
                  </a:lnTo>
                  <a:lnTo>
                    <a:pt x="367381" y="352729"/>
                  </a:lnTo>
                  <a:lnTo>
                    <a:pt x="364817" y="355293"/>
                  </a:lnTo>
                  <a:lnTo>
                    <a:pt x="362252" y="357859"/>
                  </a:lnTo>
                  <a:lnTo>
                    <a:pt x="336529" y="370410"/>
                  </a:lnTo>
                  <a:lnTo>
                    <a:pt x="332973" y="371119"/>
                  </a:lnTo>
                  <a:lnTo>
                    <a:pt x="329380" y="371472"/>
                  </a:lnTo>
                  <a:lnTo>
                    <a:pt x="325755" y="371472"/>
                  </a:lnTo>
                  <a:lnTo>
                    <a:pt x="55245" y="371472"/>
                  </a:lnTo>
                  <a:lnTo>
                    <a:pt x="51619" y="371472"/>
                  </a:lnTo>
                  <a:lnTo>
                    <a:pt x="48026" y="371119"/>
                  </a:lnTo>
                  <a:lnTo>
                    <a:pt x="44465" y="370410"/>
                  </a:lnTo>
                  <a:lnTo>
                    <a:pt x="40907" y="369705"/>
                  </a:lnTo>
                  <a:lnTo>
                    <a:pt x="16182" y="355293"/>
                  </a:lnTo>
                  <a:lnTo>
                    <a:pt x="13618" y="352729"/>
                  </a:lnTo>
                  <a:lnTo>
                    <a:pt x="11325" y="349937"/>
                  </a:lnTo>
                  <a:lnTo>
                    <a:pt x="9311" y="346920"/>
                  </a:lnTo>
                  <a:lnTo>
                    <a:pt x="7292" y="343904"/>
                  </a:lnTo>
                  <a:lnTo>
                    <a:pt x="5590" y="340719"/>
                  </a:lnTo>
                  <a:lnTo>
                    <a:pt x="4207" y="337370"/>
                  </a:lnTo>
                  <a:lnTo>
                    <a:pt x="2818" y="334016"/>
                  </a:lnTo>
                  <a:lnTo>
                    <a:pt x="1771" y="330564"/>
                  </a:lnTo>
                  <a:lnTo>
                    <a:pt x="1061" y="327007"/>
                  </a:lnTo>
                  <a:lnTo>
                    <a:pt x="351" y="323449"/>
                  </a:lnTo>
                  <a:lnTo>
                    <a:pt x="0" y="319858"/>
                  </a:lnTo>
                  <a:lnTo>
                    <a:pt x="0" y="316232"/>
                  </a:lnTo>
                  <a:close/>
                </a:path>
              </a:pathLst>
            </a:custGeom>
            <a:ln w="9525">
              <a:solidFill>
                <a:srgbClr val="C7C7D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 txBox="1"/>
          <p:nvPr/>
        </p:nvSpPr>
        <p:spPr>
          <a:xfrm>
            <a:off x="710010" y="6149977"/>
            <a:ext cx="166370" cy="3340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55" dirty="0">
                <a:solidFill>
                  <a:srgbClr val="3C3838"/>
                </a:solidFill>
                <a:latin typeface="Trebuchet MS"/>
                <a:cs typeface="Trebuchet MS"/>
              </a:rPr>
              <a:t>4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144588" y="6116639"/>
            <a:ext cx="5323840" cy="902969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75" dirty="0">
                <a:solidFill>
                  <a:srgbClr val="3C3838"/>
                </a:solidFill>
                <a:latin typeface="Trebuchet MS"/>
                <a:cs typeface="Trebuchet MS"/>
              </a:rPr>
              <a:t>Ensure</a:t>
            </a:r>
            <a:r>
              <a:rPr sz="1650" spc="-85" dirty="0">
                <a:solidFill>
                  <a:srgbClr val="3C3838"/>
                </a:solidFill>
                <a:latin typeface="Trebuchet MS"/>
                <a:cs typeface="Trebuchet MS"/>
              </a:rPr>
              <a:t> </a:t>
            </a:r>
            <a:r>
              <a:rPr sz="1650" spc="25" dirty="0">
                <a:solidFill>
                  <a:srgbClr val="3C3838"/>
                </a:solidFill>
                <a:latin typeface="Trebuchet MS"/>
                <a:cs typeface="Trebuchet MS"/>
              </a:rPr>
              <a:t>Scalability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300"/>
              </a:lnSpc>
              <a:spcBef>
                <a:spcPts val="540"/>
              </a:spcBef>
            </a:pP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Design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spc="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system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to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handle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growing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volumes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10" dirty="0">
                <a:solidFill>
                  <a:srgbClr val="3C3838"/>
                </a:solidFill>
                <a:latin typeface="Roboto"/>
                <a:cs typeface="Roboto"/>
              </a:rPr>
              <a:t>of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documents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user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requests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without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compromising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performance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or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reliability.</a:t>
            </a:r>
            <a:endParaRPr sz="13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07"/>
            <a:ext cx="4286250" cy="6686041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873625" y="444499"/>
            <a:ext cx="501078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-10" dirty="0"/>
              <a:t>Project</a:t>
            </a:r>
            <a:r>
              <a:rPr spc="-175" dirty="0"/>
              <a:t> </a:t>
            </a:r>
            <a:r>
              <a:rPr spc="70" dirty="0"/>
              <a:t>Dataset</a:t>
            </a:r>
            <a:r>
              <a:rPr spc="-175" dirty="0"/>
              <a:t> </a:t>
            </a:r>
            <a:r>
              <a:rPr spc="85" dirty="0"/>
              <a:t>Overview</a:t>
            </a:r>
          </a:p>
        </p:txBody>
      </p:sp>
      <p:sp>
        <p:nvSpPr>
          <p:cNvPr id="4" name="object 4"/>
          <p:cNvSpPr/>
          <p:nvPr/>
        </p:nvSpPr>
        <p:spPr>
          <a:xfrm>
            <a:off x="4924425" y="2124074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32359" y="0"/>
                </a:moveTo>
                <a:lnTo>
                  <a:pt x="24790" y="0"/>
                </a:lnTo>
                <a:lnTo>
                  <a:pt x="21132" y="723"/>
                </a:lnTo>
                <a:lnTo>
                  <a:pt x="0" y="24790"/>
                </a:lnTo>
                <a:lnTo>
                  <a:pt x="0" y="32359"/>
                </a:lnTo>
                <a:lnTo>
                  <a:pt x="24790" y="57150"/>
                </a:lnTo>
                <a:lnTo>
                  <a:pt x="32359" y="57150"/>
                </a:lnTo>
                <a:lnTo>
                  <a:pt x="57150" y="32359"/>
                </a:lnTo>
                <a:lnTo>
                  <a:pt x="57150" y="28575"/>
                </a:lnTo>
                <a:lnTo>
                  <a:pt x="57150" y="24790"/>
                </a:lnTo>
                <a:lnTo>
                  <a:pt x="36004" y="723"/>
                </a:lnTo>
                <a:lnTo>
                  <a:pt x="32359" y="0"/>
                </a:lnTo>
                <a:close/>
              </a:path>
            </a:pathLst>
          </a:custGeom>
          <a:solidFill>
            <a:srgbClr val="3C38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924425" y="3000374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32359" y="0"/>
                </a:moveTo>
                <a:lnTo>
                  <a:pt x="24790" y="0"/>
                </a:lnTo>
                <a:lnTo>
                  <a:pt x="21132" y="723"/>
                </a:lnTo>
                <a:lnTo>
                  <a:pt x="0" y="24790"/>
                </a:lnTo>
                <a:lnTo>
                  <a:pt x="0" y="32359"/>
                </a:lnTo>
                <a:lnTo>
                  <a:pt x="24790" y="57150"/>
                </a:lnTo>
                <a:lnTo>
                  <a:pt x="32359" y="57150"/>
                </a:lnTo>
                <a:lnTo>
                  <a:pt x="57150" y="32359"/>
                </a:lnTo>
                <a:lnTo>
                  <a:pt x="57150" y="28575"/>
                </a:lnTo>
                <a:lnTo>
                  <a:pt x="57150" y="24790"/>
                </a:lnTo>
                <a:lnTo>
                  <a:pt x="36004" y="723"/>
                </a:lnTo>
                <a:lnTo>
                  <a:pt x="32359" y="0"/>
                </a:lnTo>
                <a:close/>
              </a:path>
            </a:pathLst>
          </a:custGeom>
          <a:solidFill>
            <a:srgbClr val="3C38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924425" y="3886199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32359" y="0"/>
                </a:moveTo>
                <a:lnTo>
                  <a:pt x="24790" y="0"/>
                </a:lnTo>
                <a:lnTo>
                  <a:pt x="21132" y="723"/>
                </a:lnTo>
                <a:lnTo>
                  <a:pt x="0" y="24790"/>
                </a:lnTo>
                <a:lnTo>
                  <a:pt x="0" y="32359"/>
                </a:lnTo>
                <a:lnTo>
                  <a:pt x="24790" y="57150"/>
                </a:lnTo>
                <a:lnTo>
                  <a:pt x="32359" y="57150"/>
                </a:lnTo>
                <a:lnTo>
                  <a:pt x="57150" y="32359"/>
                </a:lnTo>
                <a:lnTo>
                  <a:pt x="57150" y="28575"/>
                </a:lnTo>
                <a:lnTo>
                  <a:pt x="57150" y="24790"/>
                </a:lnTo>
                <a:lnTo>
                  <a:pt x="36004" y="723"/>
                </a:lnTo>
                <a:lnTo>
                  <a:pt x="32359" y="0"/>
                </a:lnTo>
                <a:close/>
              </a:path>
            </a:pathLst>
          </a:custGeom>
          <a:solidFill>
            <a:srgbClr val="3C38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924425" y="4772024"/>
            <a:ext cx="57150" cy="57150"/>
          </a:xfrm>
          <a:custGeom>
            <a:avLst/>
            <a:gdLst/>
            <a:ahLst/>
            <a:cxnLst/>
            <a:rect l="l" t="t" r="r" b="b"/>
            <a:pathLst>
              <a:path w="57150" h="57150">
                <a:moveTo>
                  <a:pt x="32359" y="0"/>
                </a:moveTo>
                <a:lnTo>
                  <a:pt x="24790" y="0"/>
                </a:lnTo>
                <a:lnTo>
                  <a:pt x="21132" y="723"/>
                </a:lnTo>
                <a:lnTo>
                  <a:pt x="0" y="24790"/>
                </a:lnTo>
                <a:lnTo>
                  <a:pt x="0" y="32359"/>
                </a:lnTo>
                <a:lnTo>
                  <a:pt x="24790" y="57150"/>
                </a:lnTo>
                <a:lnTo>
                  <a:pt x="32359" y="57150"/>
                </a:lnTo>
                <a:lnTo>
                  <a:pt x="57150" y="32359"/>
                </a:lnTo>
                <a:lnTo>
                  <a:pt x="57150" y="28575"/>
                </a:lnTo>
                <a:lnTo>
                  <a:pt x="57150" y="24790"/>
                </a:lnTo>
                <a:lnTo>
                  <a:pt x="36004" y="723"/>
                </a:lnTo>
                <a:lnTo>
                  <a:pt x="32359" y="0"/>
                </a:lnTo>
                <a:close/>
              </a:path>
            </a:pathLst>
          </a:custGeom>
          <a:solidFill>
            <a:srgbClr val="3C383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4873625" y="1202689"/>
            <a:ext cx="5945505" cy="497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34300"/>
              </a:lnSpc>
              <a:spcBef>
                <a:spcPts val="100"/>
              </a:spcBef>
            </a:pP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Our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project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dataset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includes</a:t>
            </a:r>
            <a:r>
              <a:rPr sz="1350" spc="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several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40" dirty="0">
                <a:solidFill>
                  <a:srgbClr val="3C3838"/>
                </a:solidFill>
                <a:latin typeface="Roboto"/>
                <a:cs typeface="Roboto"/>
              </a:rPr>
              <a:t>well-known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collections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for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building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robust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0" dirty="0">
                <a:solidFill>
                  <a:srgbClr val="3C3838"/>
                </a:solidFill>
                <a:latin typeface="Roboto"/>
                <a:cs typeface="Roboto"/>
              </a:rPr>
              <a:t>question-answering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systems:</a:t>
            </a:r>
            <a:endParaRPr sz="135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250">
              <a:latin typeface="Roboto"/>
              <a:cs typeface="Roboto"/>
            </a:endParaRPr>
          </a:p>
          <a:p>
            <a:pPr marL="286385" marR="11430">
              <a:lnSpc>
                <a:spcPct val="131900"/>
              </a:lnSpc>
            </a:pPr>
            <a:r>
              <a:rPr sz="1350" b="1" dirty="0">
                <a:solidFill>
                  <a:srgbClr val="3C3838"/>
                </a:solidFill>
                <a:latin typeface="Roboto"/>
                <a:cs typeface="Roboto"/>
              </a:rPr>
              <a:t>SQuAD </a:t>
            </a:r>
            <a:r>
              <a:rPr sz="1350" b="1" spc="-5" dirty="0">
                <a:solidFill>
                  <a:srgbClr val="3C3838"/>
                </a:solidFill>
                <a:latin typeface="Roboto"/>
                <a:cs typeface="Roboto"/>
              </a:rPr>
              <a:t>(Stanford </a:t>
            </a:r>
            <a:r>
              <a:rPr sz="1350" b="1" spc="-10" dirty="0">
                <a:solidFill>
                  <a:srgbClr val="3C3838"/>
                </a:solidFill>
                <a:latin typeface="Roboto"/>
                <a:cs typeface="Roboto"/>
              </a:rPr>
              <a:t>Question</a:t>
            </a:r>
            <a:r>
              <a:rPr sz="1350" b="1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b="1" dirty="0">
                <a:solidFill>
                  <a:srgbClr val="3C3838"/>
                </a:solidFill>
                <a:latin typeface="Roboto"/>
                <a:cs typeface="Roboto"/>
              </a:rPr>
              <a:t>Answering</a:t>
            </a:r>
            <a:r>
              <a:rPr sz="1350" b="1" spc="-5" dirty="0">
                <a:solidFill>
                  <a:srgbClr val="3C3838"/>
                </a:solidFill>
                <a:latin typeface="Roboto"/>
                <a:cs typeface="Roboto"/>
              </a:rPr>
              <a:t> Dataset):</a:t>
            </a:r>
            <a:r>
              <a:rPr sz="1350" b="1" spc="-2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This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dataset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from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Stanford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5" dirty="0">
                <a:solidFill>
                  <a:srgbClr val="3C3838"/>
                </a:solidFill>
                <a:latin typeface="Roboto"/>
                <a:cs typeface="Roboto"/>
              </a:rPr>
              <a:t>University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focuses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on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reading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comprehension,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making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it</a:t>
            </a:r>
            <a:r>
              <a:rPr sz="1350" spc="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great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for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training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QA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models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benchmarking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different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systems.</a:t>
            </a:r>
            <a:endParaRPr sz="1350">
              <a:latin typeface="Roboto"/>
              <a:cs typeface="Roboto"/>
            </a:endParaRPr>
          </a:p>
          <a:p>
            <a:pPr marL="286385" marR="256540">
              <a:lnSpc>
                <a:spcPct val="134300"/>
              </a:lnSpc>
              <a:spcBef>
                <a:spcPts val="450"/>
              </a:spcBef>
            </a:pPr>
            <a:r>
              <a:rPr sz="1350" b="1" spc="-10" dirty="0">
                <a:solidFill>
                  <a:srgbClr val="3C3838"/>
                </a:solidFill>
                <a:latin typeface="Roboto"/>
                <a:cs typeface="Roboto"/>
              </a:rPr>
              <a:t>Natural</a:t>
            </a:r>
            <a:r>
              <a:rPr sz="1350" b="1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b="1" spc="-10" dirty="0">
                <a:solidFill>
                  <a:srgbClr val="3C3838"/>
                </a:solidFill>
                <a:latin typeface="Roboto"/>
                <a:cs typeface="Roboto"/>
              </a:rPr>
              <a:t>Questions</a:t>
            </a:r>
            <a:r>
              <a:rPr sz="1350" b="1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b="1" spc="-10" dirty="0">
                <a:solidFill>
                  <a:srgbClr val="3C3838"/>
                </a:solidFill>
                <a:latin typeface="Roboto"/>
                <a:cs typeface="Roboto"/>
              </a:rPr>
              <a:t>(NQ):</a:t>
            </a:r>
            <a:r>
              <a:rPr sz="1350" b="1" spc="1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Provided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0" dirty="0">
                <a:solidFill>
                  <a:srgbClr val="3C3838"/>
                </a:solidFill>
                <a:latin typeface="Roboto"/>
                <a:cs typeface="Roboto"/>
              </a:rPr>
              <a:t>by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Google,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this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dataset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contains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60" dirty="0">
                <a:solidFill>
                  <a:srgbClr val="3C3838"/>
                </a:solidFill>
                <a:latin typeface="Roboto"/>
                <a:cs typeface="Roboto"/>
              </a:rPr>
              <a:t>real-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world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user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queries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answers,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helping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us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handle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diverse,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5" dirty="0">
                <a:solidFill>
                  <a:srgbClr val="3C3838"/>
                </a:solidFill>
                <a:latin typeface="Roboto"/>
                <a:cs typeface="Roboto"/>
              </a:rPr>
              <a:t>real-world </a:t>
            </a:r>
            <a:r>
              <a:rPr sz="1350" spc="-3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questions.</a:t>
            </a:r>
            <a:endParaRPr sz="1350">
              <a:latin typeface="Roboto"/>
              <a:cs typeface="Roboto"/>
            </a:endParaRPr>
          </a:p>
          <a:p>
            <a:pPr marL="286385" marR="392430">
              <a:lnSpc>
                <a:spcPct val="134300"/>
              </a:lnSpc>
              <a:spcBef>
                <a:spcPts val="450"/>
              </a:spcBef>
            </a:pPr>
            <a:r>
              <a:rPr sz="1350" b="1" dirty="0">
                <a:solidFill>
                  <a:srgbClr val="3C3838"/>
                </a:solidFill>
                <a:latin typeface="Roboto"/>
                <a:cs typeface="Roboto"/>
              </a:rPr>
              <a:t>MS</a:t>
            </a:r>
            <a:r>
              <a:rPr sz="1350" b="1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b="1" spc="15" dirty="0">
                <a:solidFill>
                  <a:srgbClr val="3C3838"/>
                </a:solidFill>
                <a:latin typeface="Roboto"/>
                <a:cs typeface="Roboto"/>
              </a:rPr>
              <a:t>MARCO:</a:t>
            </a:r>
            <a:r>
              <a:rPr sz="1350" b="1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Sourced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from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Microsoft,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this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dataset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includes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5" dirty="0">
                <a:solidFill>
                  <a:srgbClr val="3C3838"/>
                </a:solidFill>
                <a:latin typeface="Roboto"/>
                <a:cs typeface="Roboto"/>
              </a:rPr>
              <a:t>real-world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search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queries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answers,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which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can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improve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search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engine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optimization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contextual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understanding.</a:t>
            </a:r>
            <a:endParaRPr sz="1350">
              <a:latin typeface="Roboto"/>
              <a:cs typeface="Roboto"/>
            </a:endParaRPr>
          </a:p>
          <a:p>
            <a:pPr marL="286385" marR="321945">
              <a:lnSpc>
                <a:spcPct val="131900"/>
              </a:lnSpc>
              <a:spcBef>
                <a:spcPts val="489"/>
              </a:spcBef>
            </a:pPr>
            <a:r>
              <a:rPr sz="1350" b="1" spc="5" dirty="0">
                <a:solidFill>
                  <a:srgbClr val="3C3838"/>
                </a:solidFill>
                <a:latin typeface="Roboto"/>
                <a:cs typeface="Roboto"/>
              </a:rPr>
              <a:t>TriviaQA:</a:t>
            </a:r>
            <a:r>
              <a:rPr sz="1350" b="1" spc="-3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This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challenging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dataset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10" dirty="0">
                <a:solidFill>
                  <a:srgbClr val="3C3838"/>
                </a:solidFill>
                <a:latin typeface="Roboto"/>
                <a:cs typeface="Roboto"/>
              </a:rPr>
              <a:t>of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trivia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questions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answers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will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help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us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build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general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5" dirty="0">
                <a:solidFill>
                  <a:srgbClr val="3C3838"/>
                </a:solidFill>
                <a:latin typeface="Roboto"/>
                <a:cs typeface="Roboto"/>
              </a:rPr>
              <a:t>knowledge-based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QA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capabilities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handle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complex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queries.</a:t>
            </a:r>
            <a:endParaRPr sz="1350">
              <a:latin typeface="Roboto"/>
              <a:cs typeface="Roboto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1200">
              <a:latin typeface="Roboto"/>
              <a:cs typeface="Roboto"/>
            </a:endParaRPr>
          </a:p>
          <a:p>
            <a:pPr marL="12700" marR="80645">
              <a:lnSpc>
                <a:spcPct val="134300"/>
              </a:lnSpc>
            </a:pPr>
            <a:r>
              <a:rPr sz="1350" spc="-30" dirty="0">
                <a:solidFill>
                  <a:srgbClr val="3C3838"/>
                </a:solidFill>
                <a:latin typeface="Roboto"/>
                <a:cs typeface="Roboto"/>
              </a:rPr>
              <a:t>By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leveraging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these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5" dirty="0">
                <a:solidFill>
                  <a:srgbClr val="3C3838"/>
                </a:solidFill>
                <a:latin typeface="Roboto"/>
                <a:cs typeface="Roboto"/>
              </a:rPr>
              <a:t>high-quality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datasets,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we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can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develop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robust,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intelligent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document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retrieval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system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that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meets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diverse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needs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10" dirty="0">
                <a:solidFill>
                  <a:srgbClr val="3C3838"/>
                </a:solidFill>
                <a:latin typeface="Roboto"/>
                <a:cs typeface="Roboto"/>
              </a:rPr>
              <a:t>of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our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users.</a:t>
            </a:r>
            <a:endParaRPr sz="13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19572" y="1444625"/>
            <a:ext cx="686054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70" dirty="0"/>
              <a:t>Data</a:t>
            </a:r>
            <a:r>
              <a:rPr spc="-160" dirty="0"/>
              <a:t> </a:t>
            </a:r>
            <a:r>
              <a:rPr spc="65" dirty="0"/>
              <a:t>Collection</a:t>
            </a:r>
            <a:r>
              <a:rPr spc="-160" dirty="0"/>
              <a:t> </a:t>
            </a:r>
            <a:r>
              <a:rPr spc="145" dirty="0"/>
              <a:t>and</a:t>
            </a:r>
            <a:r>
              <a:rPr spc="-155" dirty="0"/>
              <a:t> </a:t>
            </a:r>
            <a:r>
              <a:rPr spc="125" dirty="0"/>
              <a:t>Preprocessing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1019572" y="2430462"/>
            <a:ext cx="1543050" cy="2825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45" dirty="0">
                <a:solidFill>
                  <a:srgbClr val="1B1B26"/>
                </a:solidFill>
                <a:latin typeface="Trebuchet MS"/>
                <a:cs typeface="Trebuchet MS"/>
              </a:rPr>
              <a:t>Data</a:t>
            </a:r>
            <a:r>
              <a:rPr sz="1650" spc="-110" dirty="0">
                <a:solidFill>
                  <a:srgbClr val="1B1B26"/>
                </a:solidFill>
                <a:latin typeface="Trebuchet MS"/>
                <a:cs typeface="Trebuchet MS"/>
              </a:rPr>
              <a:t> </a:t>
            </a:r>
            <a:r>
              <a:rPr sz="1650" spc="40" dirty="0">
                <a:solidFill>
                  <a:srgbClr val="1B1B26"/>
                </a:solidFill>
                <a:latin typeface="Trebuchet MS"/>
                <a:cs typeface="Trebuchet MS"/>
              </a:rPr>
              <a:t>Collection</a:t>
            </a:r>
            <a:endParaRPr sz="1650">
              <a:latin typeface="Trebuchet MS"/>
              <a:cs typeface="Trebuchet MS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19572" y="2821939"/>
            <a:ext cx="2863215" cy="194945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>
              <a:lnSpc>
                <a:spcPct val="133500"/>
              </a:lnSpc>
              <a:spcBef>
                <a:spcPts val="110"/>
              </a:spcBef>
            </a:pP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Gather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a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diverse set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10" dirty="0">
                <a:solidFill>
                  <a:srgbClr val="3C3838"/>
                </a:solidFill>
                <a:latin typeface="Roboto"/>
                <a:cs typeface="Roboto"/>
              </a:rPr>
              <a:t>of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documents,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including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PDFs, web pages,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 other </a:t>
            </a:r>
            <a:r>
              <a:rPr sz="1350" spc="-32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textual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sources,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that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cover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the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relevant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topics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information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0" dirty="0">
                <a:solidFill>
                  <a:srgbClr val="3C3838"/>
                </a:solidFill>
                <a:latin typeface="Roboto"/>
                <a:cs typeface="Roboto"/>
              </a:rPr>
              <a:t>your </a:t>
            </a:r>
            <a:r>
              <a:rPr sz="1350" spc="-2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users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might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need.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Ensure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that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dataset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is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representative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comprehensive.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289920" y="2430462"/>
            <a:ext cx="1478915" cy="2825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-120" dirty="0">
                <a:solidFill>
                  <a:srgbClr val="1B1B26"/>
                </a:solidFill>
                <a:latin typeface="Trebuchet MS"/>
                <a:cs typeface="Trebuchet MS"/>
              </a:rPr>
              <a:t>T</a:t>
            </a:r>
            <a:r>
              <a:rPr sz="1650" spc="55" dirty="0">
                <a:solidFill>
                  <a:srgbClr val="1B1B26"/>
                </a:solidFill>
                <a:latin typeface="Trebuchet MS"/>
                <a:cs typeface="Trebuchet MS"/>
              </a:rPr>
              <a:t>e</a:t>
            </a:r>
            <a:r>
              <a:rPr sz="1650" spc="-35" dirty="0">
                <a:solidFill>
                  <a:srgbClr val="1B1B26"/>
                </a:solidFill>
                <a:latin typeface="Trebuchet MS"/>
                <a:cs typeface="Trebuchet MS"/>
              </a:rPr>
              <a:t>xt</a:t>
            </a:r>
            <a:r>
              <a:rPr sz="1650" spc="-70" dirty="0">
                <a:solidFill>
                  <a:srgbClr val="1B1B26"/>
                </a:solidFill>
                <a:latin typeface="Trebuchet MS"/>
                <a:cs typeface="Trebuchet MS"/>
              </a:rPr>
              <a:t> </a:t>
            </a:r>
            <a:r>
              <a:rPr sz="1650" spc="5" dirty="0">
                <a:solidFill>
                  <a:srgbClr val="1B1B26"/>
                </a:solidFill>
                <a:latin typeface="Trebuchet MS"/>
                <a:cs typeface="Trebuchet MS"/>
              </a:rPr>
              <a:t>Ext</a:t>
            </a:r>
            <a:r>
              <a:rPr sz="1650" dirty="0">
                <a:solidFill>
                  <a:srgbClr val="1B1B26"/>
                </a:solidFill>
                <a:latin typeface="Trebuchet MS"/>
                <a:cs typeface="Trebuchet MS"/>
              </a:rPr>
              <a:t>r</a:t>
            </a:r>
            <a:r>
              <a:rPr sz="1650" spc="25" dirty="0">
                <a:solidFill>
                  <a:srgbClr val="1B1B26"/>
                </a:solidFill>
                <a:latin typeface="Trebuchet MS"/>
                <a:cs typeface="Trebuchet MS"/>
              </a:rPr>
              <a:t>action</a:t>
            </a:r>
            <a:endParaRPr sz="1650">
              <a:latin typeface="Trebuchet MS"/>
              <a:cs typeface="Trebuchet M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289920" y="2821939"/>
            <a:ext cx="2860040" cy="167322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marR="5080">
              <a:lnSpc>
                <a:spcPct val="133300"/>
              </a:lnSpc>
              <a:spcBef>
                <a:spcPts val="114"/>
              </a:spcBef>
            </a:pP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Use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tools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like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PyMuPDF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BeautifulSoup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to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extract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text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content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from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various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document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formats,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 ensuring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that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data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is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in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clean,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structured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format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suitable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for 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further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processing.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560271" y="2430462"/>
            <a:ext cx="1414145" cy="2825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180" dirty="0">
                <a:solidFill>
                  <a:srgbClr val="1B1B26"/>
                </a:solidFill>
                <a:latin typeface="Trebuchet MS"/>
                <a:cs typeface="Trebuchet MS"/>
              </a:rPr>
              <a:t>D</a:t>
            </a:r>
            <a:r>
              <a:rPr sz="1650" spc="40" dirty="0">
                <a:solidFill>
                  <a:srgbClr val="1B1B26"/>
                </a:solidFill>
                <a:latin typeface="Trebuchet MS"/>
                <a:cs typeface="Trebuchet MS"/>
              </a:rPr>
              <a:t>a</a:t>
            </a:r>
            <a:r>
              <a:rPr sz="1650" spc="-20" dirty="0">
                <a:solidFill>
                  <a:srgbClr val="1B1B26"/>
                </a:solidFill>
                <a:latin typeface="Trebuchet MS"/>
                <a:cs typeface="Trebuchet MS"/>
              </a:rPr>
              <a:t>ta</a:t>
            </a:r>
            <a:r>
              <a:rPr sz="1650" spc="-70" dirty="0">
                <a:solidFill>
                  <a:srgbClr val="1B1B26"/>
                </a:solidFill>
                <a:latin typeface="Trebuchet MS"/>
                <a:cs typeface="Trebuchet MS"/>
              </a:rPr>
              <a:t> </a:t>
            </a:r>
            <a:r>
              <a:rPr sz="1650" spc="70" dirty="0">
                <a:solidFill>
                  <a:srgbClr val="1B1B26"/>
                </a:solidFill>
                <a:latin typeface="Trebuchet MS"/>
                <a:cs typeface="Trebuchet MS"/>
              </a:rPr>
              <a:t>Cleaning</a:t>
            </a:r>
            <a:endParaRPr sz="165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560271" y="2821939"/>
            <a:ext cx="2787015" cy="167322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marR="5080">
              <a:lnSpc>
                <a:spcPct val="133300"/>
              </a:lnSpc>
              <a:spcBef>
                <a:spcPts val="114"/>
              </a:spcBef>
            </a:pP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Apply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text normalization techniques, </a:t>
            </a:r>
            <a:r>
              <a:rPr sz="1350" spc="-32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such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as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removing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stop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words,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handling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spelling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errors,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converting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to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consistent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format,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to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prepare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the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data 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for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machine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learning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models.</a:t>
            </a:r>
            <a:endParaRPr sz="13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253"/>
            <a:ext cx="4286250" cy="6972300"/>
            <a:chOff x="0" y="253"/>
            <a:chExt cx="4286250" cy="69723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253"/>
              <a:ext cx="4286250" cy="6972045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19075" y="1171574"/>
              <a:ext cx="3848099" cy="4638673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873625" y="444500"/>
            <a:ext cx="575564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550" dirty="0"/>
              <a:t>M</a:t>
            </a:r>
            <a:r>
              <a:rPr spc="130" dirty="0"/>
              <a:t>odel</a:t>
            </a:r>
            <a:r>
              <a:rPr spc="-250" dirty="0"/>
              <a:t> </a:t>
            </a:r>
            <a:r>
              <a:rPr spc="85" dirty="0"/>
              <a:t>Selection</a:t>
            </a:r>
            <a:r>
              <a:rPr spc="-150" dirty="0"/>
              <a:t> </a:t>
            </a:r>
            <a:r>
              <a:rPr spc="145" dirty="0"/>
              <a:t>and</a:t>
            </a:r>
            <a:r>
              <a:rPr spc="-250" dirty="0"/>
              <a:t> </a:t>
            </a:r>
            <a:r>
              <a:rPr spc="-195" dirty="0"/>
              <a:t>T</a:t>
            </a:r>
            <a:r>
              <a:rPr spc="-130" dirty="0"/>
              <a:t>r</a:t>
            </a:r>
            <a:r>
              <a:rPr spc="50" dirty="0"/>
              <a:t>aining</a:t>
            </a:r>
          </a:p>
        </p:txBody>
      </p:sp>
      <p:grpSp>
        <p:nvGrpSpPr>
          <p:cNvPr id="6" name="object 6"/>
          <p:cNvGrpSpPr/>
          <p:nvPr/>
        </p:nvGrpSpPr>
        <p:grpSpPr>
          <a:xfrm>
            <a:off x="4950625" y="1266824"/>
            <a:ext cx="971550" cy="5229225"/>
            <a:chOff x="4950625" y="1266824"/>
            <a:chExt cx="971550" cy="5229225"/>
          </a:xfrm>
        </p:grpSpPr>
        <p:sp>
          <p:nvSpPr>
            <p:cNvPr id="7" name="object 7"/>
            <p:cNvSpPr/>
            <p:nvPr/>
          </p:nvSpPr>
          <p:spPr>
            <a:xfrm>
              <a:off x="5133975" y="1266824"/>
              <a:ext cx="788670" cy="5229225"/>
            </a:xfrm>
            <a:custGeom>
              <a:avLst/>
              <a:gdLst/>
              <a:ahLst/>
              <a:cxnLst/>
              <a:rect l="l" t="t" r="r" b="b"/>
              <a:pathLst>
                <a:path w="788670" h="5229225">
                  <a:moveTo>
                    <a:pt x="19050" y="6896"/>
                  </a:moveTo>
                  <a:lnTo>
                    <a:pt x="18122" y="4648"/>
                  </a:lnTo>
                  <a:lnTo>
                    <a:pt x="14401" y="927"/>
                  </a:lnTo>
                  <a:lnTo>
                    <a:pt x="12153" y="0"/>
                  </a:lnTo>
                  <a:lnTo>
                    <a:pt x="6896" y="0"/>
                  </a:lnTo>
                  <a:lnTo>
                    <a:pt x="4648" y="927"/>
                  </a:lnTo>
                  <a:lnTo>
                    <a:pt x="927" y="4648"/>
                  </a:lnTo>
                  <a:lnTo>
                    <a:pt x="0" y="6896"/>
                  </a:lnTo>
                  <a:lnTo>
                    <a:pt x="0" y="5219712"/>
                  </a:lnTo>
                  <a:lnTo>
                    <a:pt x="0" y="5222341"/>
                  </a:lnTo>
                  <a:lnTo>
                    <a:pt x="927" y="5224577"/>
                  </a:lnTo>
                  <a:lnTo>
                    <a:pt x="4648" y="5228298"/>
                  </a:lnTo>
                  <a:lnTo>
                    <a:pt x="6896" y="5229225"/>
                  </a:lnTo>
                  <a:lnTo>
                    <a:pt x="12153" y="5229225"/>
                  </a:lnTo>
                  <a:lnTo>
                    <a:pt x="14401" y="5228298"/>
                  </a:lnTo>
                  <a:lnTo>
                    <a:pt x="18122" y="5224577"/>
                  </a:lnTo>
                  <a:lnTo>
                    <a:pt x="19050" y="5222341"/>
                  </a:lnTo>
                  <a:lnTo>
                    <a:pt x="19050" y="6896"/>
                  </a:lnTo>
                  <a:close/>
                </a:path>
                <a:path w="788670" h="5229225">
                  <a:moveTo>
                    <a:pt x="788200" y="387896"/>
                  </a:moveTo>
                  <a:lnTo>
                    <a:pt x="787260" y="385648"/>
                  </a:lnTo>
                  <a:lnTo>
                    <a:pt x="783539" y="381927"/>
                  </a:lnTo>
                  <a:lnTo>
                    <a:pt x="781304" y="381000"/>
                  </a:lnTo>
                  <a:lnTo>
                    <a:pt x="195008" y="381000"/>
                  </a:lnTo>
                  <a:lnTo>
                    <a:pt x="192773" y="381927"/>
                  </a:lnTo>
                  <a:lnTo>
                    <a:pt x="189039" y="385648"/>
                  </a:lnTo>
                  <a:lnTo>
                    <a:pt x="188125" y="387896"/>
                  </a:lnTo>
                  <a:lnTo>
                    <a:pt x="188125" y="390525"/>
                  </a:lnTo>
                  <a:lnTo>
                    <a:pt x="188125" y="393153"/>
                  </a:lnTo>
                  <a:lnTo>
                    <a:pt x="189039" y="395414"/>
                  </a:lnTo>
                  <a:lnTo>
                    <a:pt x="192773" y="399122"/>
                  </a:lnTo>
                  <a:lnTo>
                    <a:pt x="195008" y="400050"/>
                  </a:lnTo>
                  <a:lnTo>
                    <a:pt x="781304" y="400050"/>
                  </a:lnTo>
                  <a:lnTo>
                    <a:pt x="783539" y="399122"/>
                  </a:lnTo>
                  <a:lnTo>
                    <a:pt x="787260" y="395414"/>
                  </a:lnTo>
                  <a:lnTo>
                    <a:pt x="788200" y="393153"/>
                  </a:lnTo>
                  <a:lnTo>
                    <a:pt x="788200" y="387896"/>
                  </a:lnTo>
                  <a:close/>
                </a:path>
              </a:pathLst>
            </a:custGeom>
            <a:solidFill>
              <a:srgbClr val="C7C7D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4955387" y="1471612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329374" y="0"/>
                  </a:moveTo>
                  <a:lnTo>
                    <a:pt x="51612" y="0"/>
                  </a:lnTo>
                  <a:lnTo>
                    <a:pt x="48018" y="355"/>
                  </a:lnTo>
                  <a:lnTo>
                    <a:pt x="13614" y="18745"/>
                  </a:lnTo>
                  <a:lnTo>
                    <a:pt x="0" y="51612"/>
                  </a:lnTo>
                  <a:lnTo>
                    <a:pt x="0" y="316230"/>
                  </a:lnTo>
                  <a:lnTo>
                    <a:pt x="0" y="319862"/>
                  </a:lnTo>
                  <a:lnTo>
                    <a:pt x="18745" y="357860"/>
                  </a:lnTo>
                  <a:lnTo>
                    <a:pt x="51612" y="371475"/>
                  </a:lnTo>
                  <a:lnTo>
                    <a:pt x="329374" y="371475"/>
                  </a:lnTo>
                  <a:lnTo>
                    <a:pt x="367372" y="352729"/>
                  </a:lnTo>
                  <a:lnTo>
                    <a:pt x="381000" y="319862"/>
                  </a:lnTo>
                  <a:lnTo>
                    <a:pt x="381000" y="51612"/>
                  </a:lnTo>
                  <a:lnTo>
                    <a:pt x="362242" y="13614"/>
                  </a:lnTo>
                  <a:lnTo>
                    <a:pt x="332968" y="355"/>
                  </a:lnTo>
                  <a:lnTo>
                    <a:pt x="329374" y="0"/>
                  </a:lnTo>
                  <a:close/>
                </a:path>
              </a:pathLst>
            </a:custGeom>
            <a:solidFill>
              <a:srgbClr val="E1E1E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4955387" y="1471612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0" y="316230"/>
                  </a:moveTo>
                  <a:lnTo>
                    <a:pt x="0" y="55245"/>
                  </a:lnTo>
                  <a:lnTo>
                    <a:pt x="0" y="51612"/>
                  </a:lnTo>
                  <a:lnTo>
                    <a:pt x="342" y="48018"/>
                  </a:lnTo>
                  <a:lnTo>
                    <a:pt x="1054" y="44462"/>
                  </a:lnTo>
                  <a:lnTo>
                    <a:pt x="1765" y="40906"/>
                  </a:lnTo>
                  <a:lnTo>
                    <a:pt x="2806" y="37452"/>
                  </a:lnTo>
                  <a:lnTo>
                    <a:pt x="4203" y="34099"/>
                  </a:lnTo>
                  <a:lnTo>
                    <a:pt x="5588" y="30759"/>
                  </a:lnTo>
                  <a:lnTo>
                    <a:pt x="7289" y="27571"/>
                  </a:lnTo>
                  <a:lnTo>
                    <a:pt x="9309" y="24549"/>
                  </a:lnTo>
                  <a:lnTo>
                    <a:pt x="11315" y="21539"/>
                  </a:lnTo>
                  <a:lnTo>
                    <a:pt x="13614" y="18745"/>
                  </a:lnTo>
                  <a:lnTo>
                    <a:pt x="16179" y="16179"/>
                  </a:lnTo>
                  <a:lnTo>
                    <a:pt x="18745" y="13614"/>
                  </a:lnTo>
                  <a:lnTo>
                    <a:pt x="21526" y="11328"/>
                  </a:lnTo>
                  <a:lnTo>
                    <a:pt x="24549" y="9309"/>
                  </a:lnTo>
                  <a:lnTo>
                    <a:pt x="27559" y="7289"/>
                  </a:lnTo>
                  <a:lnTo>
                    <a:pt x="44462" y="1066"/>
                  </a:lnTo>
                  <a:lnTo>
                    <a:pt x="48018" y="355"/>
                  </a:lnTo>
                  <a:lnTo>
                    <a:pt x="51612" y="0"/>
                  </a:lnTo>
                  <a:lnTo>
                    <a:pt x="55245" y="0"/>
                  </a:lnTo>
                  <a:lnTo>
                    <a:pt x="325755" y="0"/>
                  </a:lnTo>
                  <a:lnTo>
                    <a:pt x="329374" y="0"/>
                  </a:lnTo>
                  <a:lnTo>
                    <a:pt x="332968" y="355"/>
                  </a:lnTo>
                  <a:lnTo>
                    <a:pt x="336524" y="1066"/>
                  </a:lnTo>
                  <a:lnTo>
                    <a:pt x="340080" y="1765"/>
                  </a:lnTo>
                  <a:lnTo>
                    <a:pt x="356438" y="9309"/>
                  </a:lnTo>
                  <a:lnTo>
                    <a:pt x="359460" y="11328"/>
                  </a:lnTo>
                  <a:lnTo>
                    <a:pt x="371678" y="24549"/>
                  </a:lnTo>
                  <a:lnTo>
                    <a:pt x="373697" y="27571"/>
                  </a:lnTo>
                  <a:lnTo>
                    <a:pt x="375399" y="30759"/>
                  </a:lnTo>
                  <a:lnTo>
                    <a:pt x="376783" y="34099"/>
                  </a:lnTo>
                  <a:lnTo>
                    <a:pt x="378180" y="37452"/>
                  </a:lnTo>
                  <a:lnTo>
                    <a:pt x="379222" y="40906"/>
                  </a:lnTo>
                  <a:lnTo>
                    <a:pt x="379933" y="44462"/>
                  </a:lnTo>
                  <a:lnTo>
                    <a:pt x="380644" y="48018"/>
                  </a:lnTo>
                  <a:lnTo>
                    <a:pt x="381000" y="51612"/>
                  </a:lnTo>
                  <a:lnTo>
                    <a:pt x="381000" y="55245"/>
                  </a:lnTo>
                  <a:lnTo>
                    <a:pt x="381000" y="316230"/>
                  </a:lnTo>
                  <a:lnTo>
                    <a:pt x="381000" y="319862"/>
                  </a:lnTo>
                  <a:lnTo>
                    <a:pt x="380644" y="323443"/>
                  </a:lnTo>
                  <a:lnTo>
                    <a:pt x="379933" y="327012"/>
                  </a:lnTo>
                  <a:lnTo>
                    <a:pt x="379222" y="330568"/>
                  </a:lnTo>
                  <a:lnTo>
                    <a:pt x="378180" y="334022"/>
                  </a:lnTo>
                  <a:lnTo>
                    <a:pt x="376783" y="337375"/>
                  </a:lnTo>
                  <a:lnTo>
                    <a:pt x="375399" y="340728"/>
                  </a:lnTo>
                  <a:lnTo>
                    <a:pt x="373697" y="343903"/>
                  </a:lnTo>
                  <a:lnTo>
                    <a:pt x="371678" y="346925"/>
                  </a:lnTo>
                  <a:lnTo>
                    <a:pt x="369671" y="349935"/>
                  </a:lnTo>
                  <a:lnTo>
                    <a:pt x="367372" y="352729"/>
                  </a:lnTo>
                  <a:lnTo>
                    <a:pt x="364807" y="355295"/>
                  </a:lnTo>
                  <a:lnTo>
                    <a:pt x="362242" y="357860"/>
                  </a:lnTo>
                  <a:lnTo>
                    <a:pt x="336524" y="370408"/>
                  </a:lnTo>
                  <a:lnTo>
                    <a:pt x="332968" y="371119"/>
                  </a:lnTo>
                  <a:lnTo>
                    <a:pt x="329374" y="371475"/>
                  </a:lnTo>
                  <a:lnTo>
                    <a:pt x="325755" y="371475"/>
                  </a:lnTo>
                  <a:lnTo>
                    <a:pt x="55245" y="371475"/>
                  </a:lnTo>
                  <a:lnTo>
                    <a:pt x="51612" y="371475"/>
                  </a:lnTo>
                  <a:lnTo>
                    <a:pt x="48018" y="371119"/>
                  </a:lnTo>
                  <a:lnTo>
                    <a:pt x="44462" y="370408"/>
                  </a:lnTo>
                  <a:lnTo>
                    <a:pt x="40906" y="369709"/>
                  </a:lnTo>
                  <a:lnTo>
                    <a:pt x="16179" y="355295"/>
                  </a:lnTo>
                  <a:lnTo>
                    <a:pt x="13614" y="352729"/>
                  </a:lnTo>
                  <a:lnTo>
                    <a:pt x="11315" y="349935"/>
                  </a:lnTo>
                  <a:lnTo>
                    <a:pt x="9309" y="346925"/>
                  </a:lnTo>
                  <a:lnTo>
                    <a:pt x="7289" y="343903"/>
                  </a:lnTo>
                  <a:lnTo>
                    <a:pt x="5588" y="340728"/>
                  </a:lnTo>
                  <a:lnTo>
                    <a:pt x="4203" y="337375"/>
                  </a:lnTo>
                  <a:lnTo>
                    <a:pt x="2806" y="334022"/>
                  </a:lnTo>
                  <a:lnTo>
                    <a:pt x="1765" y="330568"/>
                  </a:lnTo>
                  <a:lnTo>
                    <a:pt x="1054" y="327012"/>
                  </a:lnTo>
                  <a:lnTo>
                    <a:pt x="342" y="323443"/>
                  </a:lnTo>
                  <a:lnTo>
                    <a:pt x="0" y="319862"/>
                  </a:lnTo>
                  <a:lnTo>
                    <a:pt x="0" y="316230"/>
                  </a:lnTo>
                  <a:close/>
                </a:path>
              </a:pathLst>
            </a:custGeom>
            <a:ln w="9525">
              <a:solidFill>
                <a:srgbClr val="C7C7D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5075732" y="1473200"/>
            <a:ext cx="135890" cy="3340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-185" dirty="0">
                <a:solidFill>
                  <a:srgbClr val="3C3838"/>
                </a:solidFill>
                <a:latin typeface="Trebuchet MS"/>
                <a:cs typeface="Trebuchet MS"/>
              </a:rPr>
              <a:t>1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073773" y="1420812"/>
            <a:ext cx="4590415" cy="11791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290" dirty="0">
                <a:solidFill>
                  <a:srgbClr val="3C3838"/>
                </a:solidFill>
                <a:latin typeface="Trebuchet MS"/>
                <a:cs typeface="Trebuchet MS"/>
              </a:rPr>
              <a:t>M</a:t>
            </a:r>
            <a:r>
              <a:rPr sz="1650" spc="75" dirty="0">
                <a:solidFill>
                  <a:srgbClr val="3C3838"/>
                </a:solidFill>
                <a:latin typeface="Trebuchet MS"/>
                <a:cs typeface="Trebuchet MS"/>
              </a:rPr>
              <a:t>odel</a:t>
            </a:r>
            <a:r>
              <a:rPr sz="1650" spc="-120" dirty="0">
                <a:solidFill>
                  <a:srgbClr val="3C3838"/>
                </a:solidFill>
                <a:latin typeface="Trebuchet MS"/>
                <a:cs typeface="Trebuchet MS"/>
              </a:rPr>
              <a:t> </a:t>
            </a:r>
            <a:r>
              <a:rPr sz="1650" spc="55" dirty="0">
                <a:solidFill>
                  <a:srgbClr val="3C3838"/>
                </a:solidFill>
                <a:latin typeface="Trebuchet MS"/>
                <a:cs typeface="Trebuchet MS"/>
              </a:rPr>
              <a:t>Selection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300"/>
              </a:lnSpc>
              <a:spcBef>
                <a:spcPts val="540"/>
              </a:spcBef>
            </a:pP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Evaluate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choose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an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appropriate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neural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network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model,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such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as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BERT</a:t>
            </a:r>
            <a:r>
              <a:rPr sz="1350" spc="-3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or </a:t>
            </a:r>
            <a:r>
              <a:rPr sz="1350" spc="-40" dirty="0">
                <a:solidFill>
                  <a:srgbClr val="3C3838"/>
                </a:solidFill>
                <a:latin typeface="Roboto"/>
                <a:cs typeface="Roboto"/>
              </a:rPr>
              <a:t>GPT,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that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is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5" dirty="0">
                <a:solidFill>
                  <a:srgbClr val="3C3838"/>
                </a:solidFill>
                <a:latin typeface="Roboto"/>
                <a:cs typeface="Roboto"/>
              </a:rPr>
              <a:t>well-suited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for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natural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language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understanding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0" dirty="0">
                <a:solidFill>
                  <a:srgbClr val="3C3838"/>
                </a:solidFill>
                <a:latin typeface="Roboto"/>
                <a:cs typeface="Roboto"/>
              </a:rPr>
              <a:t>question-answering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tasks.</a:t>
            </a:r>
            <a:endParaRPr sz="1350">
              <a:latin typeface="Roboto"/>
              <a:cs typeface="Roboto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4950625" y="3171824"/>
            <a:ext cx="971550" cy="381000"/>
            <a:chOff x="4950625" y="3171824"/>
            <a:chExt cx="971550" cy="381000"/>
          </a:xfrm>
        </p:grpSpPr>
        <p:sp>
          <p:nvSpPr>
            <p:cNvPr id="13" name="object 13"/>
            <p:cNvSpPr/>
            <p:nvPr/>
          </p:nvSpPr>
          <p:spPr>
            <a:xfrm>
              <a:off x="5322100" y="3352799"/>
              <a:ext cx="600075" cy="19050"/>
            </a:xfrm>
            <a:custGeom>
              <a:avLst/>
              <a:gdLst/>
              <a:ahLst/>
              <a:cxnLst/>
              <a:rect l="l" t="t" r="r" b="b"/>
              <a:pathLst>
                <a:path w="600075" h="19050">
                  <a:moveTo>
                    <a:pt x="593178" y="0"/>
                  </a:moveTo>
                  <a:lnTo>
                    <a:pt x="6883" y="0"/>
                  </a:lnTo>
                  <a:lnTo>
                    <a:pt x="4648" y="927"/>
                  </a:lnTo>
                  <a:lnTo>
                    <a:pt x="927" y="4648"/>
                  </a:lnTo>
                  <a:lnTo>
                    <a:pt x="0" y="6896"/>
                  </a:lnTo>
                  <a:lnTo>
                    <a:pt x="0" y="9525"/>
                  </a:lnTo>
                  <a:lnTo>
                    <a:pt x="0" y="12153"/>
                  </a:lnTo>
                  <a:lnTo>
                    <a:pt x="927" y="14401"/>
                  </a:lnTo>
                  <a:lnTo>
                    <a:pt x="4648" y="18122"/>
                  </a:lnTo>
                  <a:lnTo>
                    <a:pt x="6883" y="19050"/>
                  </a:lnTo>
                  <a:lnTo>
                    <a:pt x="593178" y="19050"/>
                  </a:lnTo>
                  <a:lnTo>
                    <a:pt x="595414" y="18122"/>
                  </a:lnTo>
                  <a:lnTo>
                    <a:pt x="599135" y="14401"/>
                  </a:lnTo>
                  <a:lnTo>
                    <a:pt x="600075" y="12153"/>
                  </a:lnTo>
                  <a:lnTo>
                    <a:pt x="600075" y="6896"/>
                  </a:lnTo>
                  <a:lnTo>
                    <a:pt x="599135" y="4648"/>
                  </a:lnTo>
                  <a:lnTo>
                    <a:pt x="595414" y="927"/>
                  </a:lnTo>
                  <a:lnTo>
                    <a:pt x="593178" y="0"/>
                  </a:lnTo>
                  <a:close/>
                </a:path>
              </a:pathLst>
            </a:custGeom>
            <a:solidFill>
              <a:srgbClr val="C7C7D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4955387" y="3176587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329374" y="0"/>
                  </a:moveTo>
                  <a:lnTo>
                    <a:pt x="51612" y="0"/>
                  </a:lnTo>
                  <a:lnTo>
                    <a:pt x="48018" y="355"/>
                  </a:lnTo>
                  <a:lnTo>
                    <a:pt x="13614" y="18745"/>
                  </a:lnTo>
                  <a:lnTo>
                    <a:pt x="0" y="51612"/>
                  </a:lnTo>
                  <a:lnTo>
                    <a:pt x="0" y="316230"/>
                  </a:lnTo>
                  <a:lnTo>
                    <a:pt x="0" y="319862"/>
                  </a:lnTo>
                  <a:lnTo>
                    <a:pt x="18745" y="357860"/>
                  </a:lnTo>
                  <a:lnTo>
                    <a:pt x="51612" y="371475"/>
                  </a:lnTo>
                  <a:lnTo>
                    <a:pt x="329374" y="371475"/>
                  </a:lnTo>
                  <a:lnTo>
                    <a:pt x="367372" y="352729"/>
                  </a:lnTo>
                  <a:lnTo>
                    <a:pt x="381000" y="319862"/>
                  </a:lnTo>
                  <a:lnTo>
                    <a:pt x="381000" y="51612"/>
                  </a:lnTo>
                  <a:lnTo>
                    <a:pt x="362242" y="13614"/>
                  </a:lnTo>
                  <a:lnTo>
                    <a:pt x="332968" y="355"/>
                  </a:lnTo>
                  <a:lnTo>
                    <a:pt x="329374" y="0"/>
                  </a:lnTo>
                  <a:close/>
                </a:path>
              </a:pathLst>
            </a:custGeom>
            <a:solidFill>
              <a:srgbClr val="E1E1E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4955387" y="3176587"/>
              <a:ext cx="381000" cy="371475"/>
            </a:xfrm>
            <a:custGeom>
              <a:avLst/>
              <a:gdLst/>
              <a:ahLst/>
              <a:cxnLst/>
              <a:rect l="l" t="t" r="r" b="b"/>
              <a:pathLst>
                <a:path w="381000" h="371475">
                  <a:moveTo>
                    <a:pt x="0" y="316230"/>
                  </a:moveTo>
                  <a:lnTo>
                    <a:pt x="0" y="55245"/>
                  </a:lnTo>
                  <a:lnTo>
                    <a:pt x="0" y="51612"/>
                  </a:lnTo>
                  <a:lnTo>
                    <a:pt x="342" y="48018"/>
                  </a:lnTo>
                  <a:lnTo>
                    <a:pt x="1054" y="44462"/>
                  </a:lnTo>
                  <a:lnTo>
                    <a:pt x="1765" y="40906"/>
                  </a:lnTo>
                  <a:lnTo>
                    <a:pt x="2806" y="37452"/>
                  </a:lnTo>
                  <a:lnTo>
                    <a:pt x="4203" y="34099"/>
                  </a:lnTo>
                  <a:lnTo>
                    <a:pt x="5588" y="30759"/>
                  </a:lnTo>
                  <a:lnTo>
                    <a:pt x="7289" y="27571"/>
                  </a:lnTo>
                  <a:lnTo>
                    <a:pt x="9309" y="24549"/>
                  </a:lnTo>
                  <a:lnTo>
                    <a:pt x="11315" y="21539"/>
                  </a:lnTo>
                  <a:lnTo>
                    <a:pt x="13614" y="18745"/>
                  </a:lnTo>
                  <a:lnTo>
                    <a:pt x="16179" y="16179"/>
                  </a:lnTo>
                  <a:lnTo>
                    <a:pt x="18745" y="13614"/>
                  </a:lnTo>
                  <a:lnTo>
                    <a:pt x="21526" y="11328"/>
                  </a:lnTo>
                  <a:lnTo>
                    <a:pt x="24549" y="9309"/>
                  </a:lnTo>
                  <a:lnTo>
                    <a:pt x="27559" y="7289"/>
                  </a:lnTo>
                  <a:lnTo>
                    <a:pt x="30746" y="5588"/>
                  </a:lnTo>
                  <a:lnTo>
                    <a:pt x="34099" y="4203"/>
                  </a:lnTo>
                  <a:lnTo>
                    <a:pt x="37452" y="2819"/>
                  </a:lnTo>
                  <a:lnTo>
                    <a:pt x="40906" y="1765"/>
                  </a:lnTo>
                  <a:lnTo>
                    <a:pt x="44462" y="1066"/>
                  </a:lnTo>
                  <a:lnTo>
                    <a:pt x="48018" y="355"/>
                  </a:lnTo>
                  <a:lnTo>
                    <a:pt x="51612" y="0"/>
                  </a:lnTo>
                  <a:lnTo>
                    <a:pt x="55245" y="0"/>
                  </a:lnTo>
                  <a:lnTo>
                    <a:pt x="325755" y="0"/>
                  </a:lnTo>
                  <a:lnTo>
                    <a:pt x="329374" y="0"/>
                  </a:lnTo>
                  <a:lnTo>
                    <a:pt x="332968" y="355"/>
                  </a:lnTo>
                  <a:lnTo>
                    <a:pt x="336524" y="1066"/>
                  </a:lnTo>
                  <a:lnTo>
                    <a:pt x="340080" y="1765"/>
                  </a:lnTo>
                  <a:lnTo>
                    <a:pt x="356438" y="9309"/>
                  </a:lnTo>
                  <a:lnTo>
                    <a:pt x="359460" y="11328"/>
                  </a:lnTo>
                  <a:lnTo>
                    <a:pt x="362242" y="13614"/>
                  </a:lnTo>
                  <a:lnTo>
                    <a:pt x="364807" y="16179"/>
                  </a:lnTo>
                  <a:lnTo>
                    <a:pt x="367372" y="18745"/>
                  </a:lnTo>
                  <a:lnTo>
                    <a:pt x="369671" y="21539"/>
                  </a:lnTo>
                  <a:lnTo>
                    <a:pt x="371678" y="24549"/>
                  </a:lnTo>
                  <a:lnTo>
                    <a:pt x="373697" y="27571"/>
                  </a:lnTo>
                  <a:lnTo>
                    <a:pt x="375399" y="30759"/>
                  </a:lnTo>
                  <a:lnTo>
                    <a:pt x="376783" y="34099"/>
                  </a:lnTo>
                  <a:lnTo>
                    <a:pt x="378180" y="37452"/>
                  </a:lnTo>
                  <a:lnTo>
                    <a:pt x="379222" y="40906"/>
                  </a:lnTo>
                  <a:lnTo>
                    <a:pt x="379933" y="44462"/>
                  </a:lnTo>
                  <a:lnTo>
                    <a:pt x="380644" y="48018"/>
                  </a:lnTo>
                  <a:lnTo>
                    <a:pt x="381000" y="51612"/>
                  </a:lnTo>
                  <a:lnTo>
                    <a:pt x="381000" y="55245"/>
                  </a:lnTo>
                  <a:lnTo>
                    <a:pt x="381000" y="316230"/>
                  </a:lnTo>
                  <a:lnTo>
                    <a:pt x="381000" y="319862"/>
                  </a:lnTo>
                  <a:lnTo>
                    <a:pt x="380644" y="323443"/>
                  </a:lnTo>
                  <a:lnTo>
                    <a:pt x="379933" y="327012"/>
                  </a:lnTo>
                  <a:lnTo>
                    <a:pt x="379222" y="330568"/>
                  </a:lnTo>
                  <a:lnTo>
                    <a:pt x="378180" y="334022"/>
                  </a:lnTo>
                  <a:lnTo>
                    <a:pt x="376783" y="337375"/>
                  </a:lnTo>
                  <a:lnTo>
                    <a:pt x="375399" y="340728"/>
                  </a:lnTo>
                  <a:lnTo>
                    <a:pt x="373697" y="343903"/>
                  </a:lnTo>
                  <a:lnTo>
                    <a:pt x="371678" y="346913"/>
                  </a:lnTo>
                  <a:lnTo>
                    <a:pt x="369671" y="349935"/>
                  </a:lnTo>
                  <a:lnTo>
                    <a:pt x="367372" y="352729"/>
                  </a:lnTo>
                  <a:lnTo>
                    <a:pt x="364807" y="355295"/>
                  </a:lnTo>
                  <a:lnTo>
                    <a:pt x="362242" y="357860"/>
                  </a:lnTo>
                  <a:lnTo>
                    <a:pt x="336524" y="370408"/>
                  </a:lnTo>
                  <a:lnTo>
                    <a:pt x="332968" y="371119"/>
                  </a:lnTo>
                  <a:lnTo>
                    <a:pt x="329374" y="371475"/>
                  </a:lnTo>
                  <a:lnTo>
                    <a:pt x="325755" y="371475"/>
                  </a:lnTo>
                  <a:lnTo>
                    <a:pt x="55245" y="371475"/>
                  </a:lnTo>
                  <a:lnTo>
                    <a:pt x="51612" y="371475"/>
                  </a:lnTo>
                  <a:lnTo>
                    <a:pt x="48018" y="371119"/>
                  </a:lnTo>
                  <a:lnTo>
                    <a:pt x="44462" y="370408"/>
                  </a:lnTo>
                  <a:lnTo>
                    <a:pt x="40906" y="369709"/>
                  </a:lnTo>
                  <a:lnTo>
                    <a:pt x="16179" y="355295"/>
                  </a:lnTo>
                  <a:lnTo>
                    <a:pt x="13614" y="352729"/>
                  </a:lnTo>
                  <a:lnTo>
                    <a:pt x="11315" y="349935"/>
                  </a:lnTo>
                  <a:lnTo>
                    <a:pt x="9309" y="346913"/>
                  </a:lnTo>
                  <a:lnTo>
                    <a:pt x="7289" y="343903"/>
                  </a:lnTo>
                  <a:lnTo>
                    <a:pt x="5588" y="340728"/>
                  </a:lnTo>
                  <a:lnTo>
                    <a:pt x="4203" y="337375"/>
                  </a:lnTo>
                  <a:lnTo>
                    <a:pt x="2806" y="334022"/>
                  </a:lnTo>
                  <a:lnTo>
                    <a:pt x="1765" y="330568"/>
                  </a:lnTo>
                  <a:lnTo>
                    <a:pt x="1054" y="327012"/>
                  </a:lnTo>
                  <a:lnTo>
                    <a:pt x="342" y="323443"/>
                  </a:lnTo>
                  <a:lnTo>
                    <a:pt x="0" y="319862"/>
                  </a:lnTo>
                  <a:lnTo>
                    <a:pt x="0" y="316230"/>
                  </a:lnTo>
                  <a:close/>
                </a:path>
              </a:pathLst>
            </a:custGeom>
            <a:ln w="9525">
              <a:solidFill>
                <a:srgbClr val="C7C7D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6" name="object 16"/>
          <p:cNvSpPr txBox="1"/>
          <p:nvPr/>
        </p:nvSpPr>
        <p:spPr>
          <a:xfrm>
            <a:off x="5063680" y="3187700"/>
            <a:ext cx="159385" cy="3340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5" dirty="0">
                <a:solidFill>
                  <a:srgbClr val="3C3838"/>
                </a:solidFill>
                <a:latin typeface="Trebuchet MS"/>
                <a:cs typeface="Trebuchet MS"/>
              </a:rPr>
              <a:t>2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073777" y="3135312"/>
            <a:ext cx="4566920" cy="116967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135"/>
              </a:spcBef>
            </a:pPr>
            <a:r>
              <a:rPr sz="1650" spc="45" dirty="0">
                <a:solidFill>
                  <a:srgbClr val="3C3838"/>
                </a:solidFill>
                <a:latin typeface="Trebuchet MS"/>
                <a:cs typeface="Trebuchet MS"/>
              </a:rPr>
              <a:t>Dataset</a:t>
            </a:r>
            <a:r>
              <a:rPr sz="1650" spc="-90" dirty="0">
                <a:solidFill>
                  <a:srgbClr val="3C3838"/>
                </a:solidFill>
                <a:latin typeface="Trebuchet MS"/>
                <a:cs typeface="Trebuchet MS"/>
              </a:rPr>
              <a:t> </a:t>
            </a:r>
            <a:r>
              <a:rPr sz="1650" spc="25" dirty="0">
                <a:solidFill>
                  <a:srgbClr val="3C3838"/>
                </a:solidFill>
                <a:latin typeface="Trebuchet MS"/>
                <a:cs typeface="Trebuchet MS"/>
              </a:rPr>
              <a:t>Preparation</a:t>
            </a:r>
            <a:endParaRPr sz="1650">
              <a:latin typeface="Trebuchet MS"/>
              <a:cs typeface="Trebuchet MS"/>
            </a:endParaRPr>
          </a:p>
          <a:p>
            <a:pPr marL="12700" marR="5080" algn="just">
              <a:lnSpc>
                <a:spcPct val="134300"/>
              </a:lnSpc>
              <a:spcBef>
                <a:spcPts val="465"/>
              </a:spcBef>
            </a:pP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Curate a </a:t>
            </a:r>
            <a:r>
              <a:rPr sz="1350" spc="-35" dirty="0">
                <a:solidFill>
                  <a:srgbClr val="3C3838"/>
                </a:solidFill>
                <a:latin typeface="Roboto"/>
                <a:cs typeface="Roboto"/>
              </a:rPr>
              <a:t>high-quality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training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dataset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that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includes a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diverse </a:t>
            </a:r>
            <a:r>
              <a:rPr sz="1350" spc="-32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set </a:t>
            </a:r>
            <a:r>
              <a:rPr sz="1350" spc="10" dirty="0">
                <a:solidFill>
                  <a:srgbClr val="3C3838"/>
                </a:solidFill>
                <a:latin typeface="Roboto"/>
                <a:cs typeface="Roboto"/>
              </a:rPr>
              <a:t>of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questions and their corresponding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answers extracted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from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the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collected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documents.</a:t>
            </a:r>
            <a:endParaRPr sz="1350">
              <a:latin typeface="Roboto"/>
              <a:cs typeface="Roboto"/>
            </a:endParaRPr>
          </a:p>
        </p:txBody>
      </p:sp>
      <p:grpSp>
        <p:nvGrpSpPr>
          <p:cNvPr id="18" name="object 18"/>
          <p:cNvGrpSpPr/>
          <p:nvPr/>
        </p:nvGrpSpPr>
        <p:grpSpPr>
          <a:xfrm>
            <a:off x="4950625" y="4876800"/>
            <a:ext cx="971550" cy="390525"/>
            <a:chOff x="4950625" y="4876800"/>
            <a:chExt cx="971550" cy="390525"/>
          </a:xfrm>
        </p:grpSpPr>
        <p:sp>
          <p:nvSpPr>
            <p:cNvPr id="19" name="object 19"/>
            <p:cNvSpPr/>
            <p:nvPr/>
          </p:nvSpPr>
          <p:spPr>
            <a:xfrm>
              <a:off x="5322100" y="5057775"/>
              <a:ext cx="600075" cy="19050"/>
            </a:xfrm>
            <a:custGeom>
              <a:avLst/>
              <a:gdLst/>
              <a:ahLst/>
              <a:cxnLst/>
              <a:rect l="l" t="t" r="r" b="b"/>
              <a:pathLst>
                <a:path w="600075" h="19050">
                  <a:moveTo>
                    <a:pt x="593178" y="0"/>
                  </a:moveTo>
                  <a:lnTo>
                    <a:pt x="6883" y="0"/>
                  </a:lnTo>
                  <a:lnTo>
                    <a:pt x="4648" y="927"/>
                  </a:lnTo>
                  <a:lnTo>
                    <a:pt x="927" y="4648"/>
                  </a:lnTo>
                  <a:lnTo>
                    <a:pt x="0" y="6896"/>
                  </a:lnTo>
                  <a:lnTo>
                    <a:pt x="0" y="9525"/>
                  </a:lnTo>
                  <a:lnTo>
                    <a:pt x="0" y="12153"/>
                  </a:lnTo>
                  <a:lnTo>
                    <a:pt x="927" y="14401"/>
                  </a:lnTo>
                  <a:lnTo>
                    <a:pt x="4648" y="18122"/>
                  </a:lnTo>
                  <a:lnTo>
                    <a:pt x="6883" y="19050"/>
                  </a:lnTo>
                  <a:lnTo>
                    <a:pt x="593178" y="19050"/>
                  </a:lnTo>
                  <a:lnTo>
                    <a:pt x="595414" y="18122"/>
                  </a:lnTo>
                  <a:lnTo>
                    <a:pt x="599135" y="14401"/>
                  </a:lnTo>
                  <a:lnTo>
                    <a:pt x="600075" y="12153"/>
                  </a:lnTo>
                  <a:lnTo>
                    <a:pt x="600075" y="6896"/>
                  </a:lnTo>
                  <a:lnTo>
                    <a:pt x="599135" y="4648"/>
                  </a:lnTo>
                  <a:lnTo>
                    <a:pt x="595414" y="927"/>
                  </a:lnTo>
                  <a:lnTo>
                    <a:pt x="593178" y="0"/>
                  </a:lnTo>
                  <a:close/>
                </a:path>
              </a:pathLst>
            </a:custGeom>
            <a:solidFill>
              <a:srgbClr val="C7C7D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4955387" y="4881562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381000" h="381000">
                  <a:moveTo>
                    <a:pt x="329374" y="0"/>
                  </a:moveTo>
                  <a:lnTo>
                    <a:pt x="51612" y="0"/>
                  </a:lnTo>
                  <a:lnTo>
                    <a:pt x="48018" y="355"/>
                  </a:lnTo>
                  <a:lnTo>
                    <a:pt x="13614" y="18745"/>
                  </a:lnTo>
                  <a:lnTo>
                    <a:pt x="0" y="51612"/>
                  </a:lnTo>
                  <a:lnTo>
                    <a:pt x="0" y="325755"/>
                  </a:lnTo>
                  <a:lnTo>
                    <a:pt x="0" y="329387"/>
                  </a:lnTo>
                  <a:lnTo>
                    <a:pt x="18745" y="367385"/>
                  </a:lnTo>
                  <a:lnTo>
                    <a:pt x="51612" y="381000"/>
                  </a:lnTo>
                  <a:lnTo>
                    <a:pt x="329374" y="381000"/>
                  </a:lnTo>
                  <a:lnTo>
                    <a:pt x="367372" y="362254"/>
                  </a:lnTo>
                  <a:lnTo>
                    <a:pt x="381000" y="329387"/>
                  </a:lnTo>
                  <a:lnTo>
                    <a:pt x="381000" y="51612"/>
                  </a:lnTo>
                  <a:lnTo>
                    <a:pt x="362242" y="13614"/>
                  </a:lnTo>
                  <a:lnTo>
                    <a:pt x="332968" y="355"/>
                  </a:lnTo>
                  <a:lnTo>
                    <a:pt x="329374" y="0"/>
                  </a:lnTo>
                  <a:close/>
                </a:path>
              </a:pathLst>
            </a:custGeom>
            <a:solidFill>
              <a:srgbClr val="E1E1E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4955387" y="4881562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381000" h="381000">
                  <a:moveTo>
                    <a:pt x="0" y="325755"/>
                  </a:moveTo>
                  <a:lnTo>
                    <a:pt x="0" y="55245"/>
                  </a:lnTo>
                  <a:lnTo>
                    <a:pt x="0" y="51612"/>
                  </a:lnTo>
                  <a:lnTo>
                    <a:pt x="342" y="48018"/>
                  </a:lnTo>
                  <a:lnTo>
                    <a:pt x="1054" y="44462"/>
                  </a:lnTo>
                  <a:lnTo>
                    <a:pt x="1765" y="40906"/>
                  </a:lnTo>
                  <a:lnTo>
                    <a:pt x="2806" y="37452"/>
                  </a:lnTo>
                  <a:lnTo>
                    <a:pt x="4203" y="34099"/>
                  </a:lnTo>
                  <a:lnTo>
                    <a:pt x="5588" y="30759"/>
                  </a:lnTo>
                  <a:lnTo>
                    <a:pt x="7289" y="27571"/>
                  </a:lnTo>
                  <a:lnTo>
                    <a:pt x="9309" y="24549"/>
                  </a:lnTo>
                  <a:lnTo>
                    <a:pt x="11315" y="21539"/>
                  </a:lnTo>
                  <a:lnTo>
                    <a:pt x="13614" y="18745"/>
                  </a:lnTo>
                  <a:lnTo>
                    <a:pt x="16179" y="16179"/>
                  </a:lnTo>
                  <a:lnTo>
                    <a:pt x="18745" y="13614"/>
                  </a:lnTo>
                  <a:lnTo>
                    <a:pt x="21526" y="11328"/>
                  </a:lnTo>
                  <a:lnTo>
                    <a:pt x="24549" y="9309"/>
                  </a:lnTo>
                  <a:lnTo>
                    <a:pt x="27559" y="7289"/>
                  </a:lnTo>
                  <a:lnTo>
                    <a:pt x="30746" y="5588"/>
                  </a:lnTo>
                  <a:lnTo>
                    <a:pt x="34099" y="4203"/>
                  </a:lnTo>
                  <a:lnTo>
                    <a:pt x="37452" y="2819"/>
                  </a:lnTo>
                  <a:lnTo>
                    <a:pt x="40906" y="1765"/>
                  </a:lnTo>
                  <a:lnTo>
                    <a:pt x="44462" y="1066"/>
                  </a:lnTo>
                  <a:lnTo>
                    <a:pt x="48018" y="355"/>
                  </a:lnTo>
                  <a:lnTo>
                    <a:pt x="51612" y="0"/>
                  </a:lnTo>
                  <a:lnTo>
                    <a:pt x="55245" y="0"/>
                  </a:lnTo>
                  <a:lnTo>
                    <a:pt x="325755" y="0"/>
                  </a:lnTo>
                  <a:lnTo>
                    <a:pt x="329374" y="0"/>
                  </a:lnTo>
                  <a:lnTo>
                    <a:pt x="332968" y="355"/>
                  </a:lnTo>
                  <a:lnTo>
                    <a:pt x="336524" y="1066"/>
                  </a:lnTo>
                  <a:lnTo>
                    <a:pt x="340080" y="1765"/>
                  </a:lnTo>
                  <a:lnTo>
                    <a:pt x="356438" y="9309"/>
                  </a:lnTo>
                  <a:lnTo>
                    <a:pt x="359460" y="11328"/>
                  </a:lnTo>
                  <a:lnTo>
                    <a:pt x="371678" y="24549"/>
                  </a:lnTo>
                  <a:lnTo>
                    <a:pt x="373697" y="27571"/>
                  </a:lnTo>
                  <a:lnTo>
                    <a:pt x="375399" y="30759"/>
                  </a:lnTo>
                  <a:lnTo>
                    <a:pt x="376783" y="34099"/>
                  </a:lnTo>
                  <a:lnTo>
                    <a:pt x="378180" y="37452"/>
                  </a:lnTo>
                  <a:lnTo>
                    <a:pt x="379222" y="40906"/>
                  </a:lnTo>
                  <a:lnTo>
                    <a:pt x="379933" y="44462"/>
                  </a:lnTo>
                  <a:lnTo>
                    <a:pt x="380644" y="48018"/>
                  </a:lnTo>
                  <a:lnTo>
                    <a:pt x="381000" y="51612"/>
                  </a:lnTo>
                  <a:lnTo>
                    <a:pt x="381000" y="55245"/>
                  </a:lnTo>
                  <a:lnTo>
                    <a:pt x="381000" y="325755"/>
                  </a:lnTo>
                  <a:lnTo>
                    <a:pt x="381000" y="329387"/>
                  </a:lnTo>
                  <a:lnTo>
                    <a:pt x="380644" y="332968"/>
                  </a:lnTo>
                  <a:lnTo>
                    <a:pt x="379933" y="336537"/>
                  </a:lnTo>
                  <a:lnTo>
                    <a:pt x="379222" y="340093"/>
                  </a:lnTo>
                  <a:lnTo>
                    <a:pt x="378180" y="343547"/>
                  </a:lnTo>
                  <a:lnTo>
                    <a:pt x="376783" y="346900"/>
                  </a:lnTo>
                  <a:lnTo>
                    <a:pt x="375399" y="350253"/>
                  </a:lnTo>
                  <a:lnTo>
                    <a:pt x="373697" y="353428"/>
                  </a:lnTo>
                  <a:lnTo>
                    <a:pt x="371678" y="356438"/>
                  </a:lnTo>
                  <a:lnTo>
                    <a:pt x="369671" y="359460"/>
                  </a:lnTo>
                  <a:lnTo>
                    <a:pt x="336524" y="379933"/>
                  </a:lnTo>
                  <a:lnTo>
                    <a:pt x="332968" y="380644"/>
                  </a:lnTo>
                  <a:lnTo>
                    <a:pt x="329374" y="381000"/>
                  </a:lnTo>
                  <a:lnTo>
                    <a:pt x="325755" y="381000"/>
                  </a:lnTo>
                  <a:lnTo>
                    <a:pt x="55245" y="381000"/>
                  </a:lnTo>
                  <a:lnTo>
                    <a:pt x="51612" y="381000"/>
                  </a:lnTo>
                  <a:lnTo>
                    <a:pt x="48018" y="380644"/>
                  </a:lnTo>
                  <a:lnTo>
                    <a:pt x="44462" y="379933"/>
                  </a:lnTo>
                  <a:lnTo>
                    <a:pt x="40906" y="379234"/>
                  </a:lnTo>
                  <a:lnTo>
                    <a:pt x="16179" y="364820"/>
                  </a:lnTo>
                  <a:lnTo>
                    <a:pt x="13614" y="362254"/>
                  </a:lnTo>
                  <a:lnTo>
                    <a:pt x="11315" y="359460"/>
                  </a:lnTo>
                  <a:lnTo>
                    <a:pt x="9309" y="356438"/>
                  </a:lnTo>
                  <a:lnTo>
                    <a:pt x="7289" y="353428"/>
                  </a:lnTo>
                  <a:lnTo>
                    <a:pt x="5588" y="350253"/>
                  </a:lnTo>
                  <a:lnTo>
                    <a:pt x="4203" y="346900"/>
                  </a:lnTo>
                  <a:lnTo>
                    <a:pt x="2806" y="343547"/>
                  </a:lnTo>
                  <a:lnTo>
                    <a:pt x="1765" y="340093"/>
                  </a:lnTo>
                  <a:lnTo>
                    <a:pt x="1054" y="336537"/>
                  </a:lnTo>
                  <a:lnTo>
                    <a:pt x="342" y="332968"/>
                  </a:lnTo>
                  <a:lnTo>
                    <a:pt x="0" y="329387"/>
                  </a:lnTo>
                  <a:lnTo>
                    <a:pt x="0" y="325755"/>
                  </a:lnTo>
                  <a:close/>
                </a:path>
              </a:pathLst>
            </a:custGeom>
            <a:ln w="9525">
              <a:solidFill>
                <a:srgbClr val="C7C7D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object 22"/>
          <p:cNvSpPr txBox="1"/>
          <p:nvPr/>
        </p:nvSpPr>
        <p:spPr>
          <a:xfrm>
            <a:off x="5062042" y="4892675"/>
            <a:ext cx="163195" cy="3340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30" dirty="0">
                <a:solidFill>
                  <a:srgbClr val="3C3838"/>
                </a:solidFill>
                <a:latin typeface="Trebuchet MS"/>
                <a:cs typeface="Trebuchet MS"/>
              </a:rPr>
              <a:t>3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6073776" y="4840287"/>
            <a:ext cx="4696460" cy="14458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290" dirty="0">
                <a:solidFill>
                  <a:srgbClr val="3C3838"/>
                </a:solidFill>
                <a:latin typeface="Trebuchet MS"/>
                <a:cs typeface="Trebuchet MS"/>
              </a:rPr>
              <a:t>M</a:t>
            </a:r>
            <a:r>
              <a:rPr sz="1650" spc="75" dirty="0">
                <a:solidFill>
                  <a:srgbClr val="3C3838"/>
                </a:solidFill>
                <a:latin typeface="Trebuchet MS"/>
                <a:cs typeface="Trebuchet MS"/>
              </a:rPr>
              <a:t>odel</a:t>
            </a:r>
            <a:r>
              <a:rPr sz="1650" spc="-170" dirty="0">
                <a:solidFill>
                  <a:srgbClr val="3C3838"/>
                </a:solidFill>
                <a:latin typeface="Trebuchet MS"/>
                <a:cs typeface="Trebuchet MS"/>
              </a:rPr>
              <a:t> </a:t>
            </a:r>
            <a:r>
              <a:rPr sz="1650" spc="-85" dirty="0">
                <a:solidFill>
                  <a:srgbClr val="3C3838"/>
                </a:solidFill>
                <a:latin typeface="Trebuchet MS"/>
                <a:cs typeface="Trebuchet MS"/>
              </a:rPr>
              <a:t>T</a:t>
            </a:r>
            <a:r>
              <a:rPr sz="1650" spc="-55" dirty="0">
                <a:solidFill>
                  <a:srgbClr val="3C3838"/>
                </a:solidFill>
                <a:latin typeface="Trebuchet MS"/>
                <a:cs typeface="Trebuchet MS"/>
              </a:rPr>
              <a:t>r</a:t>
            </a:r>
            <a:r>
              <a:rPr sz="1650" spc="35" dirty="0">
                <a:solidFill>
                  <a:srgbClr val="3C3838"/>
                </a:solidFill>
                <a:latin typeface="Trebuchet MS"/>
                <a:cs typeface="Trebuchet MS"/>
              </a:rPr>
              <a:t>aining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2700"/>
              </a:lnSpc>
              <a:spcBef>
                <a:spcPts val="565"/>
              </a:spcBef>
            </a:pPr>
            <a:r>
              <a:rPr sz="1350" spc="-35" dirty="0">
                <a:solidFill>
                  <a:srgbClr val="3C3838"/>
                </a:solidFill>
                <a:latin typeface="Roboto"/>
                <a:cs typeface="Roboto"/>
              </a:rPr>
              <a:t>Fine-tune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selected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model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on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prepared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dataset,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optimizing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hyperparameters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monitoring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5" dirty="0">
                <a:solidFill>
                  <a:srgbClr val="3C3838"/>
                </a:solidFill>
                <a:latin typeface="Roboto"/>
                <a:cs typeface="Roboto"/>
              </a:rPr>
              <a:t>model's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performance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on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validation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sets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to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ensure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accurate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retrieval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of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relevant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information.</a:t>
            </a:r>
            <a:endParaRPr sz="13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507"/>
            <a:ext cx="4286250" cy="7296150"/>
            <a:chOff x="0" y="507"/>
            <a:chExt cx="4286250" cy="729615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07"/>
              <a:ext cx="4286250" cy="7295641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19075" y="1895474"/>
              <a:ext cx="3848099" cy="350519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873625" y="444499"/>
            <a:ext cx="5909310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15" dirty="0"/>
              <a:t>Integration</a:t>
            </a:r>
            <a:r>
              <a:rPr spc="-160" dirty="0"/>
              <a:t> </a:t>
            </a:r>
            <a:r>
              <a:rPr spc="145" dirty="0"/>
              <a:t>and</a:t>
            </a:r>
            <a:r>
              <a:rPr spc="-160" dirty="0"/>
              <a:t> </a:t>
            </a:r>
            <a:r>
              <a:rPr spc="160" dirty="0"/>
              <a:t>User</a:t>
            </a:r>
            <a:r>
              <a:rPr spc="-235" dirty="0"/>
              <a:t> </a:t>
            </a:r>
            <a:r>
              <a:rPr spc="10" dirty="0"/>
              <a:t>Interface</a:t>
            </a:r>
          </a:p>
        </p:txBody>
      </p:sp>
      <p:grpSp>
        <p:nvGrpSpPr>
          <p:cNvPr id="6" name="object 6"/>
          <p:cNvGrpSpPr/>
          <p:nvPr/>
        </p:nvGrpSpPr>
        <p:grpSpPr>
          <a:xfrm>
            <a:off x="4886325" y="1266824"/>
            <a:ext cx="5943600" cy="1828800"/>
            <a:chOff x="4886325" y="1266824"/>
            <a:chExt cx="5943600" cy="1828800"/>
          </a:xfrm>
        </p:grpSpPr>
        <p:sp>
          <p:nvSpPr>
            <p:cNvPr id="7" name="object 7"/>
            <p:cNvSpPr/>
            <p:nvPr/>
          </p:nvSpPr>
          <p:spPr>
            <a:xfrm>
              <a:off x="4891087" y="1271587"/>
              <a:ext cx="5934075" cy="1819275"/>
            </a:xfrm>
            <a:custGeom>
              <a:avLst/>
              <a:gdLst/>
              <a:ahLst/>
              <a:cxnLst/>
              <a:rect l="l" t="t" r="r" b="b"/>
              <a:pathLst>
                <a:path w="5934075" h="1819275">
                  <a:moveTo>
                    <a:pt x="5882462" y="0"/>
                  </a:moveTo>
                  <a:lnTo>
                    <a:pt x="51612" y="0"/>
                  </a:lnTo>
                  <a:lnTo>
                    <a:pt x="48018" y="355"/>
                  </a:lnTo>
                  <a:lnTo>
                    <a:pt x="13614" y="18745"/>
                  </a:lnTo>
                  <a:lnTo>
                    <a:pt x="0" y="51612"/>
                  </a:lnTo>
                  <a:lnTo>
                    <a:pt x="0" y="1764030"/>
                  </a:lnTo>
                  <a:lnTo>
                    <a:pt x="0" y="1767662"/>
                  </a:lnTo>
                  <a:lnTo>
                    <a:pt x="18745" y="1805660"/>
                  </a:lnTo>
                  <a:lnTo>
                    <a:pt x="51612" y="1819275"/>
                  </a:lnTo>
                  <a:lnTo>
                    <a:pt x="5882462" y="1819275"/>
                  </a:lnTo>
                  <a:lnTo>
                    <a:pt x="5920460" y="1800529"/>
                  </a:lnTo>
                  <a:lnTo>
                    <a:pt x="5934075" y="1767662"/>
                  </a:lnTo>
                  <a:lnTo>
                    <a:pt x="5934075" y="51612"/>
                  </a:lnTo>
                  <a:lnTo>
                    <a:pt x="5915329" y="13614"/>
                  </a:lnTo>
                  <a:lnTo>
                    <a:pt x="5886043" y="355"/>
                  </a:lnTo>
                  <a:lnTo>
                    <a:pt x="5882462" y="0"/>
                  </a:lnTo>
                  <a:close/>
                </a:path>
              </a:pathLst>
            </a:custGeom>
            <a:solidFill>
              <a:srgbClr val="E1E1E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4891087" y="1271587"/>
              <a:ext cx="5934075" cy="1819275"/>
            </a:xfrm>
            <a:custGeom>
              <a:avLst/>
              <a:gdLst/>
              <a:ahLst/>
              <a:cxnLst/>
              <a:rect l="l" t="t" r="r" b="b"/>
              <a:pathLst>
                <a:path w="5934075" h="1819275">
                  <a:moveTo>
                    <a:pt x="0" y="1764030"/>
                  </a:moveTo>
                  <a:lnTo>
                    <a:pt x="0" y="55245"/>
                  </a:lnTo>
                  <a:lnTo>
                    <a:pt x="0" y="51612"/>
                  </a:lnTo>
                  <a:lnTo>
                    <a:pt x="355" y="48018"/>
                  </a:lnTo>
                  <a:lnTo>
                    <a:pt x="1066" y="44462"/>
                  </a:lnTo>
                  <a:lnTo>
                    <a:pt x="1765" y="40906"/>
                  </a:lnTo>
                  <a:lnTo>
                    <a:pt x="2819" y="37452"/>
                  </a:lnTo>
                  <a:lnTo>
                    <a:pt x="16179" y="16179"/>
                  </a:lnTo>
                  <a:lnTo>
                    <a:pt x="18745" y="13614"/>
                  </a:lnTo>
                  <a:lnTo>
                    <a:pt x="34099" y="4203"/>
                  </a:lnTo>
                  <a:lnTo>
                    <a:pt x="37452" y="2819"/>
                  </a:lnTo>
                  <a:lnTo>
                    <a:pt x="40906" y="1765"/>
                  </a:lnTo>
                  <a:lnTo>
                    <a:pt x="44462" y="1054"/>
                  </a:lnTo>
                  <a:lnTo>
                    <a:pt x="48018" y="355"/>
                  </a:lnTo>
                  <a:lnTo>
                    <a:pt x="51612" y="0"/>
                  </a:lnTo>
                  <a:lnTo>
                    <a:pt x="55245" y="0"/>
                  </a:lnTo>
                  <a:lnTo>
                    <a:pt x="5878830" y="0"/>
                  </a:lnTo>
                  <a:lnTo>
                    <a:pt x="5882462" y="0"/>
                  </a:lnTo>
                  <a:lnTo>
                    <a:pt x="5886043" y="355"/>
                  </a:lnTo>
                  <a:lnTo>
                    <a:pt x="5889599" y="1054"/>
                  </a:lnTo>
                  <a:lnTo>
                    <a:pt x="5893168" y="1765"/>
                  </a:lnTo>
                  <a:lnTo>
                    <a:pt x="5896622" y="2819"/>
                  </a:lnTo>
                  <a:lnTo>
                    <a:pt x="5899962" y="4203"/>
                  </a:lnTo>
                  <a:lnTo>
                    <a:pt x="5903328" y="5588"/>
                  </a:lnTo>
                  <a:lnTo>
                    <a:pt x="5906503" y="7289"/>
                  </a:lnTo>
                  <a:lnTo>
                    <a:pt x="5909513" y="9309"/>
                  </a:lnTo>
                  <a:lnTo>
                    <a:pt x="5912535" y="11328"/>
                  </a:lnTo>
                  <a:lnTo>
                    <a:pt x="5915329" y="13614"/>
                  </a:lnTo>
                  <a:lnTo>
                    <a:pt x="5917895" y="16179"/>
                  </a:lnTo>
                  <a:lnTo>
                    <a:pt x="5920460" y="18745"/>
                  </a:lnTo>
                  <a:lnTo>
                    <a:pt x="5933008" y="44462"/>
                  </a:lnTo>
                  <a:lnTo>
                    <a:pt x="5933719" y="48018"/>
                  </a:lnTo>
                  <a:lnTo>
                    <a:pt x="5934075" y="51612"/>
                  </a:lnTo>
                  <a:lnTo>
                    <a:pt x="5934075" y="55245"/>
                  </a:lnTo>
                  <a:lnTo>
                    <a:pt x="5934075" y="1764030"/>
                  </a:lnTo>
                  <a:lnTo>
                    <a:pt x="5934075" y="1767662"/>
                  </a:lnTo>
                  <a:lnTo>
                    <a:pt x="5933719" y="1771256"/>
                  </a:lnTo>
                  <a:lnTo>
                    <a:pt x="5933008" y="1774812"/>
                  </a:lnTo>
                  <a:lnTo>
                    <a:pt x="5932309" y="1778368"/>
                  </a:lnTo>
                  <a:lnTo>
                    <a:pt x="5917895" y="1803095"/>
                  </a:lnTo>
                  <a:lnTo>
                    <a:pt x="5915329" y="1805660"/>
                  </a:lnTo>
                  <a:lnTo>
                    <a:pt x="5912535" y="1807946"/>
                  </a:lnTo>
                  <a:lnTo>
                    <a:pt x="5909513" y="1809965"/>
                  </a:lnTo>
                  <a:lnTo>
                    <a:pt x="5906503" y="1811985"/>
                  </a:lnTo>
                  <a:lnTo>
                    <a:pt x="5903328" y="1813687"/>
                  </a:lnTo>
                  <a:lnTo>
                    <a:pt x="5899962" y="1815071"/>
                  </a:lnTo>
                  <a:lnTo>
                    <a:pt x="5896622" y="1816455"/>
                  </a:lnTo>
                  <a:lnTo>
                    <a:pt x="5893168" y="1817509"/>
                  </a:lnTo>
                  <a:lnTo>
                    <a:pt x="5889599" y="1818220"/>
                  </a:lnTo>
                  <a:lnTo>
                    <a:pt x="5886043" y="1818919"/>
                  </a:lnTo>
                  <a:lnTo>
                    <a:pt x="5882462" y="1819275"/>
                  </a:lnTo>
                  <a:lnTo>
                    <a:pt x="5878830" y="1819275"/>
                  </a:lnTo>
                  <a:lnTo>
                    <a:pt x="55245" y="1819275"/>
                  </a:lnTo>
                  <a:lnTo>
                    <a:pt x="51612" y="1819275"/>
                  </a:lnTo>
                  <a:lnTo>
                    <a:pt x="48018" y="1818919"/>
                  </a:lnTo>
                  <a:lnTo>
                    <a:pt x="13614" y="1800529"/>
                  </a:lnTo>
                  <a:lnTo>
                    <a:pt x="1066" y="1774812"/>
                  </a:lnTo>
                  <a:lnTo>
                    <a:pt x="355" y="1771256"/>
                  </a:lnTo>
                  <a:lnTo>
                    <a:pt x="0" y="1767662"/>
                  </a:lnTo>
                  <a:lnTo>
                    <a:pt x="0" y="1764030"/>
                  </a:lnTo>
                  <a:close/>
                </a:path>
              </a:pathLst>
            </a:custGeom>
            <a:ln w="9525">
              <a:solidFill>
                <a:srgbClr val="C7C7D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4141470">
              <a:lnSpc>
                <a:spcPct val="100000"/>
              </a:lnSpc>
              <a:spcBef>
                <a:spcPts val="135"/>
              </a:spcBef>
            </a:pPr>
            <a:r>
              <a:rPr spc="50" dirty="0"/>
              <a:t>Chat</a:t>
            </a:r>
            <a:r>
              <a:rPr spc="-105" dirty="0"/>
              <a:t> </a:t>
            </a:r>
            <a:r>
              <a:rPr spc="15" dirty="0"/>
              <a:t>Interface</a:t>
            </a:r>
          </a:p>
          <a:p>
            <a:pPr marL="4141470" marR="5080">
              <a:lnSpc>
                <a:spcPct val="132700"/>
              </a:lnSpc>
              <a:spcBef>
                <a:spcPts val="565"/>
              </a:spcBef>
            </a:pPr>
            <a:r>
              <a:rPr sz="1350" spc="-15" dirty="0">
                <a:latin typeface="Roboto"/>
                <a:cs typeface="Roboto"/>
              </a:rPr>
              <a:t>Develop</a:t>
            </a:r>
            <a:r>
              <a:rPr sz="1350" spc="-5" dirty="0">
                <a:latin typeface="Roboto"/>
                <a:cs typeface="Roboto"/>
              </a:rPr>
              <a:t> </a:t>
            </a:r>
            <a:r>
              <a:rPr sz="1350" spc="-10" dirty="0">
                <a:latin typeface="Roboto"/>
                <a:cs typeface="Roboto"/>
              </a:rPr>
              <a:t>a</a:t>
            </a:r>
            <a:r>
              <a:rPr sz="1350" dirty="0">
                <a:latin typeface="Roboto"/>
                <a:cs typeface="Roboto"/>
              </a:rPr>
              <a:t> </a:t>
            </a:r>
            <a:r>
              <a:rPr sz="1350" spc="-35" dirty="0">
                <a:latin typeface="Roboto"/>
                <a:cs typeface="Roboto"/>
              </a:rPr>
              <a:t>user-friendly</a:t>
            </a:r>
            <a:r>
              <a:rPr sz="1350" dirty="0">
                <a:latin typeface="Roboto"/>
                <a:cs typeface="Roboto"/>
              </a:rPr>
              <a:t> </a:t>
            </a:r>
            <a:r>
              <a:rPr sz="1350" spc="-20" dirty="0">
                <a:latin typeface="Roboto"/>
                <a:cs typeface="Roboto"/>
              </a:rPr>
              <a:t>chat</a:t>
            </a:r>
            <a:r>
              <a:rPr sz="1350" dirty="0">
                <a:latin typeface="Roboto"/>
                <a:cs typeface="Roboto"/>
              </a:rPr>
              <a:t> </a:t>
            </a:r>
            <a:r>
              <a:rPr sz="1350" spc="-5" dirty="0">
                <a:latin typeface="Roboto"/>
                <a:cs typeface="Roboto"/>
              </a:rPr>
              <a:t>interface </a:t>
            </a:r>
            <a:r>
              <a:rPr sz="1350" spc="-15" dirty="0">
                <a:latin typeface="Roboto"/>
                <a:cs typeface="Roboto"/>
              </a:rPr>
              <a:t>that</a:t>
            </a:r>
            <a:r>
              <a:rPr sz="1350" spc="5" dirty="0">
                <a:latin typeface="Roboto"/>
                <a:cs typeface="Roboto"/>
              </a:rPr>
              <a:t> </a:t>
            </a:r>
            <a:r>
              <a:rPr sz="1350" spc="-10" dirty="0">
                <a:latin typeface="Roboto"/>
                <a:cs typeface="Roboto"/>
              </a:rPr>
              <a:t>allows</a:t>
            </a:r>
            <a:r>
              <a:rPr sz="1350" dirty="0">
                <a:latin typeface="Roboto"/>
                <a:cs typeface="Roboto"/>
              </a:rPr>
              <a:t> </a:t>
            </a:r>
            <a:r>
              <a:rPr sz="1350" spc="-15" dirty="0">
                <a:latin typeface="Roboto"/>
                <a:cs typeface="Roboto"/>
              </a:rPr>
              <a:t>users</a:t>
            </a:r>
            <a:r>
              <a:rPr sz="1350" dirty="0">
                <a:latin typeface="Roboto"/>
                <a:cs typeface="Roboto"/>
              </a:rPr>
              <a:t> </a:t>
            </a:r>
            <a:r>
              <a:rPr sz="1350" spc="-20" dirty="0">
                <a:latin typeface="Roboto"/>
                <a:cs typeface="Roboto"/>
              </a:rPr>
              <a:t>to</a:t>
            </a:r>
            <a:r>
              <a:rPr sz="1350" dirty="0">
                <a:latin typeface="Roboto"/>
                <a:cs typeface="Roboto"/>
              </a:rPr>
              <a:t> </a:t>
            </a:r>
            <a:r>
              <a:rPr sz="1350" spc="-15" dirty="0">
                <a:latin typeface="Roboto"/>
                <a:cs typeface="Roboto"/>
              </a:rPr>
              <a:t>easily</a:t>
            </a:r>
            <a:r>
              <a:rPr sz="1350" spc="-5" dirty="0">
                <a:latin typeface="Roboto"/>
                <a:cs typeface="Roboto"/>
              </a:rPr>
              <a:t> </a:t>
            </a:r>
            <a:r>
              <a:rPr sz="1350" spc="-20" dirty="0">
                <a:latin typeface="Roboto"/>
                <a:cs typeface="Roboto"/>
              </a:rPr>
              <a:t>input </a:t>
            </a:r>
            <a:r>
              <a:rPr sz="1350" spc="-15" dirty="0">
                <a:latin typeface="Roboto"/>
                <a:cs typeface="Roboto"/>
              </a:rPr>
              <a:t> their</a:t>
            </a:r>
            <a:r>
              <a:rPr sz="1350" dirty="0">
                <a:latin typeface="Roboto"/>
                <a:cs typeface="Roboto"/>
              </a:rPr>
              <a:t> </a:t>
            </a:r>
            <a:r>
              <a:rPr sz="1350" spc="-15" dirty="0">
                <a:latin typeface="Roboto"/>
                <a:cs typeface="Roboto"/>
              </a:rPr>
              <a:t>questions</a:t>
            </a:r>
            <a:r>
              <a:rPr sz="1350" dirty="0">
                <a:latin typeface="Roboto"/>
                <a:cs typeface="Roboto"/>
              </a:rPr>
              <a:t> </a:t>
            </a:r>
            <a:r>
              <a:rPr sz="1350" spc="-15" dirty="0">
                <a:latin typeface="Roboto"/>
                <a:cs typeface="Roboto"/>
              </a:rPr>
              <a:t>and</a:t>
            </a:r>
            <a:r>
              <a:rPr sz="1350" dirty="0">
                <a:latin typeface="Roboto"/>
                <a:cs typeface="Roboto"/>
              </a:rPr>
              <a:t> </a:t>
            </a:r>
            <a:r>
              <a:rPr sz="1350" spc="-10" dirty="0">
                <a:latin typeface="Roboto"/>
                <a:cs typeface="Roboto"/>
              </a:rPr>
              <a:t>receive</a:t>
            </a:r>
            <a:r>
              <a:rPr sz="1350" spc="-5" dirty="0">
                <a:latin typeface="Roboto"/>
                <a:cs typeface="Roboto"/>
              </a:rPr>
              <a:t> </a:t>
            </a:r>
            <a:r>
              <a:rPr sz="1350" spc="-10" dirty="0">
                <a:latin typeface="Roboto"/>
                <a:cs typeface="Roboto"/>
              </a:rPr>
              <a:t>the</a:t>
            </a:r>
            <a:r>
              <a:rPr sz="1350" spc="5" dirty="0">
                <a:latin typeface="Roboto"/>
                <a:cs typeface="Roboto"/>
              </a:rPr>
              <a:t> </a:t>
            </a:r>
            <a:r>
              <a:rPr sz="1350" spc="-15" dirty="0">
                <a:latin typeface="Roboto"/>
                <a:cs typeface="Roboto"/>
              </a:rPr>
              <a:t>relevant</a:t>
            </a:r>
            <a:r>
              <a:rPr sz="1350" dirty="0">
                <a:latin typeface="Roboto"/>
                <a:cs typeface="Roboto"/>
              </a:rPr>
              <a:t> </a:t>
            </a:r>
            <a:r>
              <a:rPr sz="1350" spc="-10" dirty="0">
                <a:latin typeface="Roboto"/>
                <a:cs typeface="Roboto"/>
              </a:rPr>
              <a:t>information</a:t>
            </a:r>
            <a:r>
              <a:rPr sz="1350" dirty="0">
                <a:latin typeface="Roboto"/>
                <a:cs typeface="Roboto"/>
              </a:rPr>
              <a:t> </a:t>
            </a:r>
            <a:r>
              <a:rPr sz="1350" spc="-5" dirty="0">
                <a:latin typeface="Roboto"/>
                <a:cs typeface="Roboto"/>
              </a:rPr>
              <a:t>from</a:t>
            </a:r>
            <a:r>
              <a:rPr sz="1350" dirty="0">
                <a:latin typeface="Roboto"/>
                <a:cs typeface="Roboto"/>
              </a:rPr>
              <a:t> </a:t>
            </a:r>
            <a:r>
              <a:rPr sz="1350" spc="-10" dirty="0">
                <a:latin typeface="Roboto"/>
                <a:cs typeface="Roboto"/>
              </a:rPr>
              <a:t>the</a:t>
            </a:r>
            <a:r>
              <a:rPr sz="1350" spc="5" dirty="0">
                <a:latin typeface="Roboto"/>
                <a:cs typeface="Roboto"/>
              </a:rPr>
              <a:t> </a:t>
            </a:r>
            <a:r>
              <a:rPr sz="1350" spc="-10" dirty="0">
                <a:latin typeface="Roboto"/>
                <a:cs typeface="Roboto"/>
              </a:rPr>
              <a:t>document </a:t>
            </a:r>
            <a:r>
              <a:rPr sz="1350" spc="-320" dirty="0">
                <a:latin typeface="Roboto"/>
                <a:cs typeface="Roboto"/>
              </a:rPr>
              <a:t> </a:t>
            </a:r>
            <a:r>
              <a:rPr sz="1350" spc="-15" dirty="0">
                <a:latin typeface="Roboto"/>
                <a:cs typeface="Roboto"/>
              </a:rPr>
              <a:t>collection.</a:t>
            </a:r>
            <a:r>
              <a:rPr sz="1350" spc="-30" dirty="0">
                <a:latin typeface="Roboto"/>
                <a:cs typeface="Roboto"/>
              </a:rPr>
              <a:t> </a:t>
            </a:r>
            <a:r>
              <a:rPr sz="1350" spc="-15" dirty="0">
                <a:latin typeface="Roboto"/>
                <a:cs typeface="Roboto"/>
              </a:rPr>
              <a:t>This</a:t>
            </a:r>
            <a:r>
              <a:rPr sz="1350" spc="5" dirty="0">
                <a:latin typeface="Roboto"/>
                <a:cs typeface="Roboto"/>
              </a:rPr>
              <a:t> </a:t>
            </a:r>
            <a:r>
              <a:rPr sz="1350" spc="-15" dirty="0">
                <a:latin typeface="Roboto"/>
                <a:cs typeface="Roboto"/>
              </a:rPr>
              <a:t>can</a:t>
            </a:r>
            <a:r>
              <a:rPr sz="1350" dirty="0">
                <a:latin typeface="Roboto"/>
                <a:cs typeface="Roboto"/>
              </a:rPr>
              <a:t> </a:t>
            </a:r>
            <a:r>
              <a:rPr sz="1350" spc="-5" dirty="0">
                <a:latin typeface="Roboto"/>
                <a:cs typeface="Roboto"/>
              </a:rPr>
              <a:t>be</a:t>
            </a:r>
            <a:r>
              <a:rPr sz="1350" dirty="0">
                <a:latin typeface="Roboto"/>
                <a:cs typeface="Roboto"/>
              </a:rPr>
              <a:t> </a:t>
            </a:r>
            <a:r>
              <a:rPr sz="1350" spc="-5" dirty="0">
                <a:latin typeface="Roboto"/>
                <a:cs typeface="Roboto"/>
              </a:rPr>
              <a:t>implemented</a:t>
            </a:r>
            <a:r>
              <a:rPr sz="1350" spc="5" dirty="0">
                <a:latin typeface="Roboto"/>
                <a:cs typeface="Roboto"/>
              </a:rPr>
              <a:t> </a:t>
            </a:r>
            <a:r>
              <a:rPr sz="1350" spc="-20" dirty="0">
                <a:latin typeface="Roboto"/>
                <a:cs typeface="Roboto"/>
              </a:rPr>
              <a:t>using</a:t>
            </a:r>
            <a:r>
              <a:rPr sz="1350" dirty="0">
                <a:latin typeface="Roboto"/>
                <a:cs typeface="Roboto"/>
              </a:rPr>
              <a:t> </a:t>
            </a:r>
            <a:r>
              <a:rPr sz="1350" spc="-10" dirty="0">
                <a:latin typeface="Roboto"/>
                <a:cs typeface="Roboto"/>
              </a:rPr>
              <a:t>web</a:t>
            </a:r>
            <a:r>
              <a:rPr sz="1350" dirty="0">
                <a:latin typeface="Roboto"/>
                <a:cs typeface="Roboto"/>
              </a:rPr>
              <a:t> </a:t>
            </a:r>
            <a:r>
              <a:rPr sz="1350" spc="-10" dirty="0">
                <a:latin typeface="Roboto"/>
                <a:cs typeface="Roboto"/>
              </a:rPr>
              <a:t>technologies</a:t>
            </a:r>
            <a:r>
              <a:rPr sz="1350" spc="5" dirty="0">
                <a:latin typeface="Roboto"/>
                <a:cs typeface="Roboto"/>
              </a:rPr>
              <a:t> </a:t>
            </a:r>
            <a:r>
              <a:rPr sz="1350" spc="-15" dirty="0">
                <a:latin typeface="Roboto"/>
                <a:cs typeface="Roboto"/>
              </a:rPr>
              <a:t>like</a:t>
            </a:r>
            <a:r>
              <a:rPr sz="1350" dirty="0">
                <a:latin typeface="Roboto"/>
                <a:cs typeface="Roboto"/>
              </a:rPr>
              <a:t> </a:t>
            </a:r>
            <a:r>
              <a:rPr sz="1350" spc="-5" dirty="0">
                <a:latin typeface="Roboto"/>
                <a:cs typeface="Roboto"/>
              </a:rPr>
              <a:t>HTML, </a:t>
            </a:r>
            <a:r>
              <a:rPr sz="1350" spc="-320" dirty="0">
                <a:latin typeface="Roboto"/>
                <a:cs typeface="Roboto"/>
              </a:rPr>
              <a:t> </a:t>
            </a:r>
            <a:r>
              <a:rPr sz="1350" spc="-10" dirty="0">
                <a:latin typeface="Roboto"/>
                <a:cs typeface="Roboto"/>
              </a:rPr>
              <a:t>CSS, </a:t>
            </a:r>
            <a:r>
              <a:rPr sz="1350" spc="-15" dirty="0">
                <a:latin typeface="Roboto"/>
                <a:cs typeface="Roboto"/>
              </a:rPr>
              <a:t>and</a:t>
            </a:r>
            <a:r>
              <a:rPr sz="1350" spc="-5" dirty="0">
                <a:latin typeface="Roboto"/>
                <a:cs typeface="Roboto"/>
              </a:rPr>
              <a:t> </a:t>
            </a:r>
            <a:r>
              <a:rPr sz="1350" spc="-15" dirty="0">
                <a:latin typeface="Roboto"/>
                <a:cs typeface="Roboto"/>
              </a:rPr>
              <a:t>JavaScript.</a:t>
            </a:r>
            <a:endParaRPr sz="1350">
              <a:latin typeface="Roboto"/>
              <a:cs typeface="Roboto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4886325" y="3267074"/>
            <a:ext cx="5943600" cy="1552575"/>
            <a:chOff x="4886325" y="3267074"/>
            <a:chExt cx="5943600" cy="1552575"/>
          </a:xfrm>
        </p:grpSpPr>
        <p:sp>
          <p:nvSpPr>
            <p:cNvPr id="11" name="object 11"/>
            <p:cNvSpPr/>
            <p:nvPr/>
          </p:nvSpPr>
          <p:spPr>
            <a:xfrm>
              <a:off x="4891087" y="3271837"/>
              <a:ext cx="5934075" cy="1543050"/>
            </a:xfrm>
            <a:custGeom>
              <a:avLst/>
              <a:gdLst/>
              <a:ahLst/>
              <a:cxnLst/>
              <a:rect l="l" t="t" r="r" b="b"/>
              <a:pathLst>
                <a:path w="5934075" h="1543050">
                  <a:moveTo>
                    <a:pt x="5882462" y="0"/>
                  </a:moveTo>
                  <a:lnTo>
                    <a:pt x="51612" y="0"/>
                  </a:lnTo>
                  <a:lnTo>
                    <a:pt x="48018" y="355"/>
                  </a:lnTo>
                  <a:lnTo>
                    <a:pt x="13614" y="18745"/>
                  </a:lnTo>
                  <a:lnTo>
                    <a:pt x="0" y="51612"/>
                  </a:lnTo>
                  <a:lnTo>
                    <a:pt x="0" y="1487805"/>
                  </a:lnTo>
                  <a:lnTo>
                    <a:pt x="0" y="1491437"/>
                  </a:lnTo>
                  <a:lnTo>
                    <a:pt x="18745" y="1529435"/>
                  </a:lnTo>
                  <a:lnTo>
                    <a:pt x="51612" y="1543050"/>
                  </a:lnTo>
                  <a:lnTo>
                    <a:pt x="5882462" y="1543050"/>
                  </a:lnTo>
                  <a:lnTo>
                    <a:pt x="5920460" y="1524304"/>
                  </a:lnTo>
                  <a:lnTo>
                    <a:pt x="5934075" y="1491437"/>
                  </a:lnTo>
                  <a:lnTo>
                    <a:pt x="5934075" y="51612"/>
                  </a:lnTo>
                  <a:lnTo>
                    <a:pt x="5915329" y="13614"/>
                  </a:lnTo>
                  <a:lnTo>
                    <a:pt x="5886043" y="355"/>
                  </a:lnTo>
                  <a:lnTo>
                    <a:pt x="5882462" y="0"/>
                  </a:lnTo>
                  <a:close/>
                </a:path>
              </a:pathLst>
            </a:custGeom>
            <a:solidFill>
              <a:srgbClr val="E1E1E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4891087" y="3271837"/>
              <a:ext cx="5934075" cy="1543050"/>
            </a:xfrm>
            <a:custGeom>
              <a:avLst/>
              <a:gdLst/>
              <a:ahLst/>
              <a:cxnLst/>
              <a:rect l="l" t="t" r="r" b="b"/>
              <a:pathLst>
                <a:path w="5934075" h="1543050">
                  <a:moveTo>
                    <a:pt x="0" y="1487805"/>
                  </a:moveTo>
                  <a:lnTo>
                    <a:pt x="0" y="55245"/>
                  </a:lnTo>
                  <a:lnTo>
                    <a:pt x="0" y="51612"/>
                  </a:lnTo>
                  <a:lnTo>
                    <a:pt x="355" y="48018"/>
                  </a:lnTo>
                  <a:lnTo>
                    <a:pt x="1066" y="44462"/>
                  </a:lnTo>
                  <a:lnTo>
                    <a:pt x="1765" y="40906"/>
                  </a:lnTo>
                  <a:lnTo>
                    <a:pt x="2819" y="37452"/>
                  </a:lnTo>
                  <a:lnTo>
                    <a:pt x="27571" y="7289"/>
                  </a:lnTo>
                  <a:lnTo>
                    <a:pt x="51612" y="0"/>
                  </a:lnTo>
                  <a:lnTo>
                    <a:pt x="55245" y="0"/>
                  </a:lnTo>
                  <a:lnTo>
                    <a:pt x="5878830" y="0"/>
                  </a:lnTo>
                  <a:lnTo>
                    <a:pt x="5882462" y="0"/>
                  </a:lnTo>
                  <a:lnTo>
                    <a:pt x="5886043" y="355"/>
                  </a:lnTo>
                  <a:lnTo>
                    <a:pt x="5889599" y="1054"/>
                  </a:lnTo>
                  <a:lnTo>
                    <a:pt x="5893168" y="1765"/>
                  </a:lnTo>
                  <a:lnTo>
                    <a:pt x="5896622" y="2819"/>
                  </a:lnTo>
                  <a:lnTo>
                    <a:pt x="5899962" y="4203"/>
                  </a:lnTo>
                  <a:lnTo>
                    <a:pt x="5903328" y="5588"/>
                  </a:lnTo>
                  <a:lnTo>
                    <a:pt x="5906503" y="7289"/>
                  </a:lnTo>
                  <a:lnTo>
                    <a:pt x="5909513" y="9309"/>
                  </a:lnTo>
                  <a:lnTo>
                    <a:pt x="5912535" y="11328"/>
                  </a:lnTo>
                  <a:lnTo>
                    <a:pt x="5915329" y="13614"/>
                  </a:lnTo>
                  <a:lnTo>
                    <a:pt x="5917895" y="16179"/>
                  </a:lnTo>
                  <a:lnTo>
                    <a:pt x="5920460" y="18745"/>
                  </a:lnTo>
                  <a:lnTo>
                    <a:pt x="5933008" y="44462"/>
                  </a:lnTo>
                  <a:lnTo>
                    <a:pt x="5933719" y="48018"/>
                  </a:lnTo>
                  <a:lnTo>
                    <a:pt x="5934075" y="51612"/>
                  </a:lnTo>
                  <a:lnTo>
                    <a:pt x="5934075" y="55245"/>
                  </a:lnTo>
                  <a:lnTo>
                    <a:pt x="5934075" y="1487805"/>
                  </a:lnTo>
                  <a:lnTo>
                    <a:pt x="5934075" y="1491437"/>
                  </a:lnTo>
                  <a:lnTo>
                    <a:pt x="5933719" y="1495031"/>
                  </a:lnTo>
                  <a:lnTo>
                    <a:pt x="5933008" y="1498587"/>
                  </a:lnTo>
                  <a:lnTo>
                    <a:pt x="5932309" y="1502143"/>
                  </a:lnTo>
                  <a:lnTo>
                    <a:pt x="5917895" y="1526870"/>
                  </a:lnTo>
                  <a:lnTo>
                    <a:pt x="5915329" y="1529435"/>
                  </a:lnTo>
                  <a:lnTo>
                    <a:pt x="5912535" y="1531721"/>
                  </a:lnTo>
                  <a:lnTo>
                    <a:pt x="5909513" y="1533740"/>
                  </a:lnTo>
                  <a:lnTo>
                    <a:pt x="5906503" y="1535760"/>
                  </a:lnTo>
                  <a:lnTo>
                    <a:pt x="5903328" y="1537462"/>
                  </a:lnTo>
                  <a:lnTo>
                    <a:pt x="5899962" y="1538846"/>
                  </a:lnTo>
                  <a:lnTo>
                    <a:pt x="5896622" y="1540230"/>
                  </a:lnTo>
                  <a:lnTo>
                    <a:pt x="5893168" y="1541284"/>
                  </a:lnTo>
                  <a:lnTo>
                    <a:pt x="5889599" y="1541983"/>
                  </a:lnTo>
                  <a:lnTo>
                    <a:pt x="5886043" y="1542694"/>
                  </a:lnTo>
                  <a:lnTo>
                    <a:pt x="5882462" y="1543050"/>
                  </a:lnTo>
                  <a:lnTo>
                    <a:pt x="5878830" y="1543050"/>
                  </a:lnTo>
                  <a:lnTo>
                    <a:pt x="55245" y="1543050"/>
                  </a:lnTo>
                  <a:lnTo>
                    <a:pt x="51612" y="1543050"/>
                  </a:lnTo>
                  <a:lnTo>
                    <a:pt x="48018" y="1542694"/>
                  </a:lnTo>
                  <a:lnTo>
                    <a:pt x="44462" y="1541995"/>
                  </a:lnTo>
                  <a:lnTo>
                    <a:pt x="40906" y="1541284"/>
                  </a:lnTo>
                  <a:lnTo>
                    <a:pt x="37452" y="1540230"/>
                  </a:lnTo>
                  <a:lnTo>
                    <a:pt x="34099" y="1538846"/>
                  </a:lnTo>
                  <a:lnTo>
                    <a:pt x="30746" y="1537462"/>
                  </a:lnTo>
                  <a:lnTo>
                    <a:pt x="4203" y="1508950"/>
                  </a:lnTo>
                  <a:lnTo>
                    <a:pt x="1066" y="1498587"/>
                  </a:lnTo>
                  <a:lnTo>
                    <a:pt x="355" y="1495031"/>
                  </a:lnTo>
                  <a:lnTo>
                    <a:pt x="0" y="1491437"/>
                  </a:lnTo>
                  <a:lnTo>
                    <a:pt x="0" y="1487805"/>
                  </a:lnTo>
                  <a:close/>
                </a:path>
              </a:pathLst>
            </a:custGeom>
            <a:ln w="9525">
              <a:solidFill>
                <a:srgbClr val="C7C7D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 txBox="1"/>
          <p:nvPr/>
        </p:nvSpPr>
        <p:spPr>
          <a:xfrm>
            <a:off x="5054600" y="3430587"/>
            <a:ext cx="5384800" cy="116967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85" dirty="0">
                <a:solidFill>
                  <a:srgbClr val="3C3838"/>
                </a:solidFill>
                <a:latin typeface="Trebuchet MS"/>
                <a:cs typeface="Trebuchet MS"/>
              </a:rPr>
              <a:t>API</a:t>
            </a:r>
            <a:r>
              <a:rPr sz="1650" spc="-114" dirty="0">
                <a:solidFill>
                  <a:srgbClr val="3C3838"/>
                </a:solidFill>
                <a:latin typeface="Trebuchet MS"/>
                <a:cs typeface="Trebuchet MS"/>
              </a:rPr>
              <a:t> </a:t>
            </a:r>
            <a:r>
              <a:rPr sz="1650" spc="20" dirty="0">
                <a:solidFill>
                  <a:srgbClr val="3C3838"/>
                </a:solidFill>
                <a:latin typeface="Trebuchet MS"/>
                <a:cs typeface="Trebuchet MS"/>
              </a:rPr>
              <a:t>Integration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1900"/>
              </a:lnSpc>
              <a:spcBef>
                <a:spcPts val="580"/>
              </a:spcBef>
            </a:pP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Seamlessly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integrate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trained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NLP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model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with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chat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interface,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enabling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spc="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system</a:t>
            </a:r>
            <a:r>
              <a:rPr sz="1350" spc="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to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process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user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queries,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retrieve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spc="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most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relevant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information,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present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it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to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user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in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clear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concise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0" dirty="0">
                <a:solidFill>
                  <a:srgbClr val="3C3838"/>
                </a:solidFill>
                <a:latin typeface="Roboto"/>
                <a:cs typeface="Roboto"/>
              </a:rPr>
              <a:t>manner.</a:t>
            </a:r>
            <a:endParaRPr sz="1350">
              <a:latin typeface="Roboto"/>
              <a:cs typeface="Roboto"/>
            </a:endParaRPr>
          </a:p>
        </p:txBody>
      </p:sp>
      <p:grpSp>
        <p:nvGrpSpPr>
          <p:cNvPr id="14" name="object 14"/>
          <p:cNvGrpSpPr/>
          <p:nvPr/>
        </p:nvGrpSpPr>
        <p:grpSpPr>
          <a:xfrm>
            <a:off x="4886325" y="4991099"/>
            <a:ext cx="5943600" cy="1828800"/>
            <a:chOff x="4886325" y="4991099"/>
            <a:chExt cx="5943600" cy="1828800"/>
          </a:xfrm>
        </p:grpSpPr>
        <p:sp>
          <p:nvSpPr>
            <p:cNvPr id="15" name="object 15"/>
            <p:cNvSpPr/>
            <p:nvPr/>
          </p:nvSpPr>
          <p:spPr>
            <a:xfrm>
              <a:off x="4891087" y="4995862"/>
              <a:ext cx="5934075" cy="1819275"/>
            </a:xfrm>
            <a:custGeom>
              <a:avLst/>
              <a:gdLst/>
              <a:ahLst/>
              <a:cxnLst/>
              <a:rect l="l" t="t" r="r" b="b"/>
              <a:pathLst>
                <a:path w="5934075" h="1819275">
                  <a:moveTo>
                    <a:pt x="5882462" y="0"/>
                  </a:moveTo>
                  <a:lnTo>
                    <a:pt x="51612" y="0"/>
                  </a:lnTo>
                  <a:lnTo>
                    <a:pt x="48018" y="355"/>
                  </a:lnTo>
                  <a:lnTo>
                    <a:pt x="13614" y="18745"/>
                  </a:lnTo>
                  <a:lnTo>
                    <a:pt x="0" y="51612"/>
                  </a:lnTo>
                  <a:lnTo>
                    <a:pt x="0" y="1764027"/>
                  </a:lnTo>
                  <a:lnTo>
                    <a:pt x="0" y="1767658"/>
                  </a:lnTo>
                  <a:lnTo>
                    <a:pt x="18745" y="1805659"/>
                  </a:lnTo>
                  <a:lnTo>
                    <a:pt x="51612" y="1819272"/>
                  </a:lnTo>
                  <a:lnTo>
                    <a:pt x="5882462" y="1819272"/>
                  </a:lnTo>
                  <a:lnTo>
                    <a:pt x="5920460" y="1800529"/>
                  </a:lnTo>
                  <a:lnTo>
                    <a:pt x="5934075" y="1767658"/>
                  </a:lnTo>
                  <a:lnTo>
                    <a:pt x="5934075" y="51612"/>
                  </a:lnTo>
                  <a:lnTo>
                    <a:pt x="5915329" y="13614"/>
                  </a:lnTo>
                  <a:lnTo>
                    <a:pt x="5886043" y="355"/>
                  </a:lnTo>
                  <a:lnTo>
                    <a:pt x="5882462" y="0"/>
                  </a:lnTo>
                  <a:close/>
                </a:path>
              </a:pathLst>
            </a:custGeom>
            <a:solidFill>
              <a:srgbClr val="E1E1E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4891087" y="4995862"/>
              <a:ext cx="5934075" cy="1819275"/>
            </a:xfrm>
            <a:custGeom>
              <a:avLst/>
              <a:gdLst/>
              <a:ahLst/>
              <a:cxnLst/>
              <a:rect l="l" t="t" r="r" b="b"/>
              <a:pathLst>
                <a:path w="5934075" h="1819275">
                  <a:moveTo>
                    <a:pt x="0" y="1764027"/>
                  </a:moveTo>
                  <a:lnTo>
                    <a:pt x="0" y="55245"/>
                  </a:lnTo>
                  <a:lnTo>
                    <a:pt x="0" y="51612"/>
                  </a:lnTo>
                  <a:lnTo>
                    <a:pt x="355" y="48018"/>
                  </a:lnTo>
                  <a:lnTo>
                    <a:pt x="1066" y="44462"/>
                  </a:lnTo>
                  <a:lnTo>
                    <a:pt x="1765" y="40906"/>
                  </a:lnTo>
                  <a:lnTo>
                    <a:pt x="2819" y="37452"/>
                  </a:lnTo>
                  <a:lnTo>
                    <a:pt x="27571" y="7289"/>
                  </a:lnTo>
                  <a:lnTo>
                    <a:pt x="51612" y="0"/>
                  </a:lnTo>
                  <a:lnTo>
                    <a:pt x="55245" y="0"/>
                  </a:lnTo>
                  <a:lnTo>
                    <a:pt x="5878830" y="0"/>
                  </a:lnTo>
                  <a:lnTo>
                    <a:pt x="5882462" y="0"/>
                  </a:lnTo>
                  <a:lnTo>
                    <a:pt x="5886043" y="355"/>
                  </a:lnTo>
                  <a:lnTo>
                    <a:pt x="5889599" y="1054"/>
                  </a:lnTo>
                  <a:lnTo>
                    <a:pt x="5893168" y="1765"/>
                  </a:lnTo>
                  <a:lnTo>
                    <a:pt x="5896622" y="2819"/>
                  </a:lnTo>
                  <a:lnTo>
                    <a:pt x="5899962" y="4203"/>
                  </a:lnTo>
                  <a:lnTo>
                    <a:pt x="5903328" y="5588"/>
                  </a:lnTo>
                  <a:lnTo>
                    <a:pt x="5906503" y="7289"/>
                  </a:lnTo>
                  <a:lnTo>
                    <a:pt x="5909513" y="9309"/>
                  </a:lnTo>
                  <a:lnTo>
                    <a:pt x="5912535" y="11328"/>
                  </a:lnTo>
                  <a:lnTo>
                    <a:pt x="5915329" y="13614"/>
                  </a:lnTo>
                  <a:lnTo>
                    <a:pt x="5917895" y="16179"/>
                  </a:lnTo>
                  <a:lnTo>
                    <a:pt x="5920460" y="18745"/>
                  </a:lnTo>
                  <a:lnTo>
                    <a:pt x="5933008" y="44462"/>
                  </a:lnTo>
                  <a:lnTo>
                    <a:pt x="5933719" y="48018"/>
                  </a:lnTo>
                  <a:lnTo>
                    <a:pt x="5934075" y="51612"/>
                  </a:lnTo>
                  <a:lnTo>
                    <a:pt x="5934075" y="55245"/>
                  </a:lnTo>
                  <a:lnTo>
                    <a:pt x="5934075" y="1764027"/>
                  </a:lnTo>
                  <a:lnTo>
                    <a:pt x="5934075" y="1767658"/>
                  </a:lnTo>
                  <a:lnTo>
                    <a:pt x="5933719" y="1771249"/>
                  </a:lnTo>
                  <a:lnTo>
                    <a:pt x="5933008" y="1774807"/>
                  </a:lnTo>
                  <a:lnTo>
                    <a:pt x="5932309" y="1778364"/>
                  </a:lnTo>
                  <a:lnTo>
                    <a:pt x="5917895" y="1803093"/>
                  </a:lnTo>
                  <a:lnTo>
                    <a:pt x="5915329" y="1805659"/>
                  </a:lnTo>
                  <a:lnTo>
                    <a:pt x="5912535" y="1807946"/>
                  </a:lnTo>
                  <a:lnTo>
                    <a:pt x="5909513" y="1809965"/>
                  </a:lnTo>
                  <a:lnTo>
                    <a:pt x="5906503" y="1811978"/>
                  </a:lnTo>
                  <a:lnTo>
                    <a:pt x="5903328" y="1813680"/>
                  </a:lnTo>
                  <a:lnTo>
                    <a:pt x="5899962" y="1815070"/>
                  </a:lnTo>
                  <a:lnTo>
                    <a:pt x="5896622" y="1816454"/>
                  </a:lnTo>
                  <a:lnTo>
                    <a:pt x="5893168" y="1817505"/>
                  </a:lnTo>
                  <a:lnTo>
                    <a:pt x="5889599" y="1818210"/>
                  </a:lnTo>
                  <a:lnTo>
                    <a:pt x="5886043" y="1818919"/>
                  </a:lnTo>
                  <a:lnTo>
                    <a:pt x="5882462" y="1819272"/>
                  </a:lnTo>
                  <a:lnTo>
                    <a:pt x="5878830" y="1819272"/>
                  </a:lnTo>
                  <a:lnTo>
                    <a:pt x="55245" y="1819272"/>
                  </a:lnTo>
                  <a:lnTo>
                    <a:pt x="51612" y="1819272"/>
                  </a:lnTo>
                  <a:lnTo>
                    <a:pt x="48018" y="1818919"/>
                  </a:lnTo>
                  <a:lnTo>
                    <a:pt x="44462" y="1818210"/>
                  </a:lnTo>
                  <a:lnTo>
                    <a:pt x="40906" y="1817505"/>
                  </a:lnTo>
                  <a:lnTo>
                    <a:pt x="16179" y="1803093"/>
                  </a:lnTo>
                  <a:lnTo>
                    <a:pt x="13614" y="1800529"/>
                  </a:lnTo>
                  <a:lnTo>
                    <a:pt x="1066" y="1774807"/>
                  </a:lnTo>
                  <a:lnTo>
                    <a:pt x="355" y="1771249"/>
                  </a:lnTo>
                  <a:lnTo>
                    <a:pt x="0" y="1767658"/>
                  </a:lnTo>
                  <a:lnTo>
                    <a:pt x="0" y="1764027"/>
                  </a:lnTo>
                  <a:close/>
                </a:path>
              </a:pathLst>
            </a:custGeom>
            <a:ln w="9525">
              <a:solidFill>
                <a:srgbClr val="C7C7D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7" name="object 17"/>
          <p:cNvSpPr txBox="1"/>
          <p:nvPr/>
        </p:nvSpPr>
        <p:spPr>
          <a:xfrm>
            <a:off x="5054600" y="5154612"/>
            <a:ext cx="5466715" cy="145542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-15" dirty="0">
                <a:solidFill>
                  <a:srgbClr val="3C3838"/>
                </a:solidFill>
                <a:latin typeface="Trebuchet MS"/>
                <a:cs typeface="Trebuchet MS"/>
              </a:rPr>
              <a:t>Iterative</a:t>
            </a:r>
            <a:r>
              <a:rPr sz="1650" spc="-110" dirty="0">
                <a:solidFill>
                  <a:srgbClr val="3C3838"/>
                </a:solidFill>
                <a:latin typeface="Trebuchet MS"/>
                <a:cs typeface="Trebuchet MS"/>
              </a:rPr>
              <a:t> </a:t>
            </a:r>
            <a:r>
              <a:rPr sz="1650" spc="60" dirty="0">
                <a:solidFill>
                  <a:srgbClr val="3C3838"/>
                </a:solidFill>
                <a:latin typeface="Trebuchet MS"/>
                <a:cs typeface="Trebuchet MS"/>
              </a:rPr>
              <a:t>Improvement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300"/>
              </a:lnSpc>
              <a:spcBef>
                <a:spcPts val="540"/>
              </a:spcBef>
            </a:pP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Continuously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gather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user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feedback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monitor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5" dirty="0">
                <a:solidFill>
                  <a:srgbClr val="3C3838"/>
                </a:solidFill>
                <a:latin typeface="Roboto"/>
                <a:cs typeface="Roboto"/>
              </a:rPr>
              <a:t>system's </a:t>
            </a:r>
            <a:r>
              <a:rPr sz="1350" spc="-3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performance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to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identify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areas 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for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improvement.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Implement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updates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refinements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to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enhance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user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experience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accuracy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10" dirty="0">
                <a:solidFill>
                  <a:srgbClr val="3C3838"/>
                </a:solidFill>
                <a:latin typeface="Roboto"/>
                <a:cs typeface="Roboto"/>
              </a:rPr>
              <a:t>of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information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retrieval.</a:t>
            </a:r>
            <a:endParaRPr sz="13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507"/>
            <a:ext cx="4286250" cy="9353550"/>
            <a:chOff x="0" y="507"/>
            <a:chExt cx="4286250" cy="935355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507"/>
              <a:ext cx="4286250" cy="9353041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19075" y="3581399"/>
              <a:ext cx="3848099" cy="219074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873625" y="444500"/>
            <a:ext cx="4356735" cy="5397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-270" dirty="0"/>
              <a:t>T</a:t>
            </a:r>
            <a:r>
              <a:rPr spc="90" dirty="0"/>
              <a:t>esting</a:t>
            </a:r>
            <a:r>
              <a:rPr spc="-150" dirty="0"/>
              <a:t> </a:t>
            </a:r>
            <a:r>
              <a:rPr spc="145" dirty="0"/>
              <a:t>and</a:t>
            </a:r>
            <a:r>
              <a:rPr spc="-265" dirty="0"/>
              <a:t> </a:t>
            </a:r>
            <a:r>
              <a:rPr spc="140" dirty="0"/>
              <a:t>V</a:t>
            </a:r>
            <a:r>
              <a:rPr spc="15" dirty="0"/>
              <a:t>alid</a:t>
            </a:r>
            <a:r>
              <a:rPr spc="5" dirty="0"/>
              <a:t>a</a:t>
            </a:r>
            <a:r>
              <a:rPr spc="-20" dirty="0"/>
              <a:t>tion</a:t>
            </a:r>
          </a:p>
        </p:txBody>
      </p:sp>
      <p:sp>
        <p:nvSpPr>
          <p:cNvPr id="6" name="object 6"/>
          <p:cNvSpPr/>
          <p:nvPr/>
        </p:nvSpPr>
        <p:spPr>
          <a:xfrm>
            <a:off x="4903000" y="1290637"/>
            <a:ext cx="395605" cy="382270"/>
          </a:xfrm>
          <a:custGeom>
            <a:avLst/>
            <a:gdLst/>
            <a:ahLst/>
            <a:cxnLst/>
            <a:rect l="l" t="t" r="r" b="b"/>
            <a:pathLst>
              <a:path w="395604" h="382269">
                <a:moveTo>
                  <a:pt x="204406" y="0"/>
                </a:moveTo>
                <a:lnTo>
                  <a:pt x="190715" y="0"/>
                </a:lnTo>
                <a:lnTo>
                  <a:pt x="184467" y="3873"/>
                </a:lnTo>
                <a:lnTo>
                  <a:pt x="181495" y="10045"/>
                </a:lnTo>
                <a:lnTo>
                  <a:pt x="130441" y="115189"/>
                </a:lnTo>
                <a:lnTo>
                  <a:pt x="9740" y="133057"/>
                </a:lnTo>
                <a:lnTo>
                  <a:pt x="4165" y="137744"/>
                </a:lnTo>
                <a:lnTo>
                  <a:pt x="0" y="150685"/>
                </a:lnTo>
                <a:lnTo>
                  <a:pt x="1701" y="157683"/>
                </a:lnTo>
                <a:lnTo>
                  <a:pt x="6464" y="162445"/>
                </a:lnTo>
                <a:lnTo>
                  <a:pt x="89141" y="244373"/>
                </a:lnTo>
                <a:lnTo>
                  <a:pt x="68529" y="366788"/>
                </a:lnTo>
                <a:lnTo>
                  <a:pt x="71285" y="373557"/>
                </a:lnTo>
                <a:lnTo>
                  <a:pt x="82448" y="381596"/>
                </a:lnTo>
                <a:lnTo>
                  <a:pt x="89738" y="382041"/>
                </a:lnTo>
                <a:lnTo>
                  <a:pt x="145679" y="352132"/>
                </a:lnTo>
                <a:lnTo>
                  <a:pt x="95097" y="352132"/>
                </a:lnTo>
                <a:lnTo>
                  <a:pt x="112585" y="248323"/>
                </a:lnTo>
                <a:lnTo>
                  <a:pt x="113842" y="240652"/>
                </a:lnTo>
                <a:lnTo>
                  <a:pt x="111391" y="232918"/>
                </a:lnTo>
                <a:lnTo>
                  <a:pt x="31699" y="153885"/>
                </a:lnTo>
                <a:lnTo>
                  <a:pt x="141757" y="137668"/>
                </a:lnTo>
                <a:lnTo>
                  <a:pt x="148450" y="132676"/>
                </a:lnTo>
                <a:lnTo>
                  <a:pt x="197561" y="31483"/>
                </a:lnTo>
                <a:lnTo>
                  <a:pt x="224055" y="31483"/>
                </a:lnTo>
                <a:lnTo>
                  <a:pt x="210654" y="3873"/>
                </a:lnTo>
                <a:lnTo>
                  <a:pt x="204406" y="0"/>
                </a:lnTo>
                <a:close/>
              </a:path>
              <a:path w="395604" h="382269">
                <a:moveTo>
                  <a:pt x="248039" y="324370"/>
                </a:moveTo>
                <a:lnTo>
                  <a:pt x="197637" y="324370"/>
                </a:lnTo>
                <a:lnTo>
                  <a:pt x="299580" y="378841"/>
                </a:lnTo>
                <a:lnTo>
                  <a:pt x="305536" y="382041"/>
                </a:lnTo>
                <a:lnTo>
                  <a:pt x="312826" y="381596"/>
                </a:lnTo>
                <a:lnTo>
                  <a:pt x="323850" y="373557"/>
                </a:lnTo>
                <a:lnTo>
                  <a:pt x="326669" y="366788"/>
                </a:lnTo>
                <a:lnTo>
                  <a:pt x="324205" y="352132"/>
                </a:lnTo>
                <a:lnTo>
                  <a:pt x="299961" y="352132"/>
                </a:lnTo>
                <a:lnTo>
                  <a:pt x="248039" y="324370"/>
                </a:lnTo>
                <a:close/>
              </a:path>
              <a:path w="395604" h="382269">
                <a:moveTo>
                  <a:pt x="201803" y="299669"/>
                </a:moveTo>
                <a:lnTo>
                  <a:pt x="193395" y="299669"/>
                </a:lnTo>
                <a:lnTo>
                  <a:pt x="95097" y="352132"/>
                </a:lnTo>
                <a:lnTo>
                  <a:pt x="145679" y="352132"/>
                </a:lnTo>
                <a:lnTo>
                  <a:pt x="197637" y="324370"/>
                </a:lnTo>
                <a:lnTo>
                  <a:pt x="248039" y="324370"/>
                </a:lnTo>
                <a:lnTo>
                  <a:pt x="201803" y="299669"/>
                </a:lnTo>
                <a:close/>
              </a:path>
              <a:path w="395604" h="382269">
                <a:moveTo>
                  <a:pt x="224055" y="31483"/>
                </a:moveTo>
                <a:lnTo>
                  <a:pt x="197561" y="31483"/>
                </a:lnTo>
                <a:lnTo>
                  <a:pt x="246672" y="132676"/>
                </a:lnTo>
                <a:lnTo>
                  <a:pt x="253377" y="137591"/>
                </a:lnTo>
                <a:lnTo>
                  <a:pt x="363435" y="153885"/>
                </a:lnTo>
                <a:lnTo>
                  <a:pt x="283654" y="232841"/>
                </a:lnTo>
                <a:lnTo>
                  <a:pt x="281127" y="240652"/>
                </a:lnTo>
                <a:lnTo>
                  <a:pt x="282473" y="248323"/>
                </a:lnTo>
                <a:lnTo>
                  <a:pt x="299961" y="352132"/>
                </a:lnTo>
                <a:lnTo>
                  <a:pt x="324205" y="352132"/>
                </a:lnTo>
                <a:lnTo>
                  <a:pt x="305981" y="244373"/>
                </a:lnTo>
                <a:lnTo>
                  <a:pt x="388734" y="162369"/>
                </a:lnTo>
                <a:lnTo>
                  <a:pt x="393573" y="157607"/>
                </a:lnTo>
                <a:lnTo>
                  <a:pt x="395211" y="150545"/>
                </a:lnTo>
                <a:lnTo>
                  <a:pt x="391045" y="137744"/>
                </a:lnTo>
                <a:lnTo>
                  <a:pt x="385457" y="133057"/>
                </a:lnTo>
                <a:lnTo>
                  <a:pt x="264680" y="115189"/>
                </a:lnTo>
                <a:lnTo>
                  <a:pt x="224055" y="31483"/>
                </a:lnTo>
                <a:close/>
              </a:path>
            </a:pathLst>
          </a:custGeom>
          <a:solidFill>
            <a:srgbClr val="1B1B2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4873625" y="1849437"/>
            <a:ext cx="5476240" cy="8934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80" dirty="0">
                <a:solidFill>
                  <a:srgbClr val="3C3838"/>
                </a:solidFill>
                <a:latin typeface="Trebuchet MS"/>
                <a:cs typeface="Trebuchet MS"/>
              </a:rPr>
              <a:t>Accuracy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29600"/>
              </a:lnSpc>
              <a:spcBef>
                <a:spcPts val="615"/>
              </a:spcBef>
            </a:pP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Measure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spc="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5" dirty="0">
                <a:solidFill>
                  <a:srgbClr val="3C3838"/>
                </a:solidFill>
                <a:latin typeface="Roboto"/>
                <a:cs typeface="Roboto"/>
              </a:rPr>
              <a:t>system's</a:t>
            </a:r>
            <a:r>
              <a:rPr sz="1350" spc="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ability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to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retrieve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relevant</a:t>
            </a:r>
            <a:r>
              <a:rPr sz="1350" spc="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information</a:t>
            </a:r>
            <a:r>
              <a:rPr sz="1350" spc="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provide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accurate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answers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to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user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queries.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4886325" y="3381374"/>
            <a:ext cx="428625" cy="257175"/>
          </a:xfrm>
          <a:custGeom>
            <a:avLst/>
            <a:gdLst/>
            <a:ahLst/>
            <a:cxnLst/>
            <a:rect l="l" t="t" r="r" b="b"/>
            <a:pathLst>
              <a:path w="428625" h="257175">
                <a:moveTo>
                  <a:pt x="385762" y="0"/>
                </a:moveTo>
                <a:lnTo>
                  <a:pt x="42862" y="0"/>
                </a:lnTo>
                <a:lnTo>
                  <a:pt x="26188" y="3371"/>
                </a:lnTo>
                <a:lnTo>
                  <a:pt x="12563" y="12563"/>
                </a:lnTo>
                <a:lnTo>
                  <a:pt x="3371" y="26188"/>
                </a:lnTo>
                <a:lnTo>
                  <a:pt x="0" y="42862"/>
                </a:lnTo>
                <a:lnTo>
                  <a:pt x="0" y="214312"/>
                </a:lnTo>
                <a:lnTo>
                  <a:pt x="3371" y="230980"/>
                </a:lnTo>
                <a:lnTo>
                  <a:pt x="12563" y="244606"/>
                </a:lnTo>
                <a:lnTo>
                  <a:pt x="26188" y="253801"/>
                </a:lnTo>
                <a:lnTo>
                  <a:pt x="42862" y="257175"/>
                </a:lnTo>
                <a:lnTo>
                  <a:pt x="385762" y="257175"/>
                </a:lnTo>
                <a:lnTo>
                  <a:pt x="402430" y="253801"/>
                </a:lnTo>
                <a:lnTo>
                  <a:pt x="416056" y="244606"/>
                </a:lnTo>
                <a:lnTo>
                  <a:pt x="422033" y="235750"/>
                </a:lnTo>
                <a:lnTo>
                  <a:pt x="42862" y="235750"/>
                </a:lnTo>
                <a:lnTo>
                  <a:pt x="34510" y="234066"/>
                </a:lnTo>
                <a:lnTo>
                  <a:pt x="27701" y="229474"/>
                </a:lnTo>
                <a:lnTo>
                  <a:pt x="23117" y="222660"/>
                </a:lnTo>
                <a:lnTo>
                  <a:pt x="21437" y="214312"/>
                </a:lnTo>
                <a:lnTo>
                  <a:pt x="21437" y="42862"/>
                </a:lnTo>
                <a:lnTo>
                  <a:pt x="23117" y="34516"/>
                </a:lnTo>
                <a:lnTo>
                  <a:pt x="27701" y="27706"/>
                </a:lnTo>
                <a:lnTo>
                  <a:pt x="34510" y="23118"/>
                </a:lnTo>
                <a:lnTo>
                  <a:pt x="42862" y="21437"/>
                </a:lnTo>
                <a:lnTo>
                  <a:pt x="422045" y="21437"/>
                </a:lnTo>
                <a:lnTo>
                  <a:pt x="416056" y="12563"/>
                </a:lnTo>
                <a:lnTo>
                  <a:pt x="402430" y="3371"/>
                </a:lnTo>
                <a:lnTo>
                  <a:pt x="385762" y="0"/>
                </a:lnTo>
                <a:close/>
              </a:path>
              <a:path w="428625" h="257175">
                <a:moveTo>
                  <a:pt x="422045" y="21437"/>
                </a:moveTo>
                <a:lnTo>
                  <a:pt x="385762" y="21437"/>
                </a:lnTo>
                <a:lnTo>
                  <a:pt x="394110" y="23118"/>
                </a:lnTo>
                <a:lnTo>
                  <a:pt x="400924" y="27706"/>
                </a:lnTo>
                <a:lnTo>
                  <a:pt x="405516" y="34516"/>
                </a:lnTo>
                <a:lnTo>
                  <a:pt x="407200" y="42862"/>
                </a:lnTo>
                <a:lnTo>
                  <a:pt x="407200" y="214312"/>
                </a:lnTo>
                <a:lnTo>
                  <a:pt x="405516" y="222660"/>
                </a:lnTo>
                <a:lnTo>
                  <a:pt x="400924" y="229474"/>
                </a:lnTo>
                <a:lnTo>
                  <a:pt x="394110" y="234066"/>
                </a:lnTo>
                <a:lnTo>
                  <a:pt x="385762" y="235750"/>
                </a:lnTo>
                <a:lnTo>
                  <a:pt x="422033" y="235750"/>
                </a:lnTo>
                <a:lnTo>
                  <a:pt x="425251" y="230980"/>
                </a:lnTo>
                <a:lnTo>
                  <a:pt x="428625" y="214312"/>
                </a:lnTo>
                <a:lnTo>
                  <a:pt x="428625" y="42862"/>
                </a:lnTo>
                <a:lnTo>
                  <a:pt x="425251" y="26188"/>
                </a:lnTo>
                <a:lnTo>
                  <a:pt x="422045" y="21437"/>
                </a:lnTo>
                <a:close/>
              </a:path>
              <a:path w="428625" h="257175">
                <a:moveTo>
                  <a:pt x="230924" y="192887"/>
                </a:moveTo>
                <a:lnTo>
                  <a:pt x="47688" y="192887"/>
                </a:lnTo>
                <a:lnTo>
                  <a:pt x="42862" y="197700"/>
                </a:lnTo>
                <a:lnTo>
                  <a:pt x="42862" y="209486"/>
                </a:lnTo>
                <a:lnTo>
                  <a:pt x="47688" y="214312"/>
                </a:lnTo>
                <a:lnTo>
                  <a:pt x="230924" y="214312"/>
                </a:lnTo>
                <a:lnTo>
                  <a:pt x="235750" y="209486"/>
                </a:lnTo>
                <a:lnTo>
                  <a:pt x="235750" y="197700"/>
                </a:lnTo>
                <a:lnTo>
                  <a:pt x="230924" y="192887"/>
                </a:lnTo>
                <a:close/>
              </a:path>
              <a:path w="428625" h="257175">
                <a:moveTo>
                  <a:pt x="380936" y="192887"/>
                </a:moveTo>
                <a:lnTo>
                  <a:pt x="262001" y="192887"/>
                </a:lnTo>
                <a:lnTo>
                  <a:pt x="257175" y="197700"/>
                </a:lnTo>
                <a:lnTo>
                  <a:pt x="257175" y="209486"/>
                </a:lnTo>
                <a:lnTo>
                  <a:pt x="262001" y="214312"/>
                </a:lnTo>
                <a:lnTo>
                  <a:pt x="380936" y="214312"/>
                </a:lnTo>
                <a:lnTo>
                  <a:pt x="385762" y="209486"/>
                </a:lnTo>
                <a:lnTo>
                  <a:pt x="385762" y="197700"/>
                </a:lnTo>
                <a:lnTo>
                  <a:pt x="380936" y="192887"/>
                </a:lnTo>
                <a:close/>
              </a:path>
              <a:path w="428625" h="257175">
                <a:moveTo>
                  <a:pt x="56540" y="150025"/>
                </a:moveTo>
                <a:lnTo>
                  <a:pt x="50622" y="150025"/>
                </a:lnTo>
                <a:lnTo>
                  <a:pt x="48094" y="151066"/>
                </a:lnTo>
                <a:lnTo>
                  <a:pt x="43903" y="155244"/>
                </a:lnTo>
                <a:lnTo>
                  <a:pt x="42862" y="157772"/>
                </a:lnTo>
                <a:lnTo>
                  <a:pt x="42862" y="163690"/>
                </a:lnTo>
                <a:lnTo>
                  <a:pt x="43903" y="166217"/>
                </a:lnTo>
                <a:lnTo>
                  <a:pt x="48094" y="170408"/>
                </a:lnTo>
                <a:lnTo>
                  <a:pt x="50622" y="171450"/>
                </a:lnTo>
                <a:lnTo>
                  <a:pt x="56540" y="171450"/>
                </a:lnTo>
                <a:lnTo>
                  <a:pt x="59067" y="170408"/>
                </a:lnTo>
                <a:lnTo>
                  <a:pt x="63246" y="166217"/>
                </a:lnTo>
                <a:lnTo>
                  <a:pt x="64300" y="163690"/>
                </a:lnTo>
                <a:lnTo>
                  <a:pt x="64300" y="157772"/>
                </a:lnTo>
                <a:lnTo>
                  <a:pt x="63246" y="155244"/>
                </a:lnTo>
                <a:lnTo>
                  <a:pt x="59067" y="151066"/>
                </a:lnTo>
                <a:lnTo>
                  <a:pt x="56540" y="150025"/>
                </a:lnTo>
                <a:close/>
              </a:path>
              <a:path w="428625" h="257175">
                <a:moveTo>
                  <a:pt x="99402" y="150025"/>
                </a:moveTo>
                <a:lnTo>
                  <a:pt x="93484" y="150025"/>
                </a:lnTo>
                <a:lnTo>
                  <a:pt x="90957" y="151066"/>
                </a:lnTo>
                <a:lnTo>
                  <a:pt x="86766" y="155244"/>
                </a:lnTo>
                <a:lnTo>
                  <a:pt x="85725" y="157772"/>
                </a:lnTo>
                <a:lnTo>
                  <a:pt x="85725" y="163690"/>
                </a:lnTo>
                <a:lnTo>
                  <a:pt x="86766" y="166217"/>
                </a:lnTo>
                <a:lnTo>
                  <a:pt x="90957" y="170408"/>
                </a:lnTo>
                <a:lnTo>
                  <a:pt x="93484" y="171450"/>
                </a:lnTo>
                <a:lnTo>
                  <a:pt x="99402" y="171450"/>
                </a:lnTo>
                <a:lnTo>
                  <a:pt x="101930" y="170408"/>
                </a:lnTo>
                <a:lnTo>
                  <a:pt x="106108" y="166217"/>
                </a:lnTo>
                <a:lnTo>
                  <a:pt x="107162" y="163690"/>
                </a:lnTo>
                <a:lnTo>
                  <a:pt x="107162" y="157772"/>
                </a:lnTo>
                <a:lnTo>
                  <a:pt x="106108" y="155244"/>
                </a:lnTo>
                <a:lnTo>
                  <a:pt x="101930" y="151066"/>
                </a:lnTo>
                <a:lnTo>
                  <a:pt x="99402" y="150025"/>
                </a:lnTo>
                <a:close/>
              </a:path>
              <a:path w="428625" h="257175">
                <a:moveTo>
                  <a:pt x="142265" y="150025"/>
                </a:moveTo>
                <a:lnTo>
                  <a:pt x="136347" y="150025"/>
                </a:lnTo>
                <a:lnTo>
                  <a:pt x="133819" y="151066"/>
                </a:lnTo>
                <a:lnTo>
                  <a:pt x="129628" y="155244"/>
                </a:lnTo>
                <a:lnTo>
                  <a:pt x="128587" y="157772"/>
                </a:lnTo>
                <a:lnTo>
                  <a:pt x="128587" y="163690"/>
                </a:lnTo>
                <a:lnTo>
                  <a:pt x="129628" y="166217"/>
                </a:lnTo>
                <a:lnTo>
                  <a:pt x="133819" y="170408"/>
                </a:lnTo>
                <a:lnTo>
                  <a:pt x="136347" y="171450"/>
                </a:lnTo>
                <a:lnTo>
                  <a:pt x="142265" y="171450"/>
                </a:lnTo>
                <a:lnTo>
                  <a:pt x="144792" y="170408"/>
                </a:lnTo>
                <a:lnTo>
                  <a:pt x="148971" y="166217"/>
                </a:lnTo>
                <a:lnTo>
                  <a:pt x="150025" y="163690"/>
                </a:lnTo>
                <a:lnTo>
                  <a:pt x="150025" y="157772"/>
                </a:lnTo>
                <a:lnTo>
                  <a:pt x="148971" y="155244"/>
                </a:lnTo>
                <a:lnTo>
                  <a:pt x="144792" y="151066"/>
                </a:lnTo>
                <a:lnTo>
                  <a:pt x="142265" y="150025"/>
                </a:lnTo>
                <a:close/>
              </a:path>
              <a:path w="428625" h="257175">
                <a:moveTo>
                  <a:pt x="185127" y="150025"/>
                </a:moveTo>
                <a:lnTo>
                  <a:pt x="179209" y="150025"/>
                </a:lnTo>
                <a:lnTo>
                  <a:pt x="176682" y="151066"/>
                </a:lnTo>
                <a:lnTo>
                  <a:pt x="172491" y="155244"/>
                </a:lnTo>
                <a:lnTo>
                  <a:pt x="171450" y="157772"/>
                </a:lnTo>
                <a:lnTo>
                  <a:pt x="171450" y="163690"/>
                </a:lnTo>
                <a:lnTo>
                  <a:pt x="172491" y="166217"/>
                </a:lnTo>
                <a:lnTo>
                  <a:pt x="176682" y="170408"/>
                </a:lnTo>
                <a:lnTo>
                  <a:pt x="179209" y="171450"/>
                </a:lnTo>
                <a:lnTo>
                  <a:pt x="185127" y="171450"/>
                </a:lnTo>
                <a:lnTo>
                  <a:pt x="187655" y="170408"/>
                </a:lnTo>
                <a:lnTo>
                  <a:pt x="191833" y="166217"/>
                </a:lnTo>
                <a:lnTo>
                  <a:pt x="192887" y="163690"/>
                </a:lnTo>
                <a:lnTo>
                  <a:pt x="192887" y="157772"/>
                </a:lnTo>
                <a:lnTo>
                  <a:pt x="191833" y="155244"/>
                </a:lnTo>
                <a:lnTo>
                  <a:pt x="187655" y="151066"/>
                </a:lnTo>
                <a:lnTo>
                  <a:pt x="185127" y="150025"/>
                </a:lnTo>
                <a:close/>
              </a:path>
              <a:path w="428625" h="257175">
                <a:moveTo>
                  <a:pt x="227990" y="150025"/>
                </a:moveTo>
                <a:lnTo>
                  <a:pt x="222072" y="150025"/>
                </a:lnTo>
                <a:lnTo>
                  <a:pt x="219544" y="151066"/>
                </a:lnTo>
                <a:lnTo>
                  <a:pt x="215353" y="155244"/>
                </a:lnTo>
                <a:lnTo>
                  <a:pt x="214312" y="157772"/>
                </a:lnTo>
                <a:lnTo>
                  <a:pt x="214312" y="163690"/>
                </a:lnTo>
                <a:lnTo>
                  <a:pt x="215353" y="166217"/>
                </a:lnTo>
                <a:lnTo>
                  <a:pt x="219544" y="170408"/>
                </a:lnTo>
                <a:lnTo>
                  <a:pt x="222072" y="171450"/>
                </a:lnTo>
                <a:lnTo>
                  <a:pt x="227990" y="171450"/>
                </a:lnTo>
                <a:lnTo>
                  <a:pt x="230517" y="170408"/>
                </a:lnTo>
                <a:lnTo>
                  <a:pt x="234696" y="166217"/>
                </a:lnTo>
                <a:lnTo>
                  <a:pt x="235750" y="163690"/>
                </a:lnTo>
                <a:lnTo>
                  <a:pt x="235750" y="157772"/>
                </a:lnTo>
                <a:lnTo>
                  <a:pt x="234696" y="155244"/>
                </a:lnTo>
                <a:lnTo>
                  <a:pt x="230517" y="151066"/>
                </a:lnTo>
                <a:lnTo>
                  <a:pt x="227990" y="150025"/>
                </a:lnTo>
                <a:close/>
              </a:path>
              <a:path w="428625" h="257175">
                <a:moveTo>
                  <a:pt x="214312" y="42862"/>
                </a:moveTo>
                <a:lnTo>
                  <a:pt x="64300" y="42862"/>
                </a:lnTo>
                <a:lnTo>
                  <a:pt x="55946" y="44544"/>
                </a:lnTo>
                <a:lnTo>
                  <a:pt x="49133" y="49133"/>
                </a:lnTo>
                <a:lnTo>
                  <a:pt x="44544" y="55946"/>
                </a:lnTo>
                <a:lnTo>
                  <a:pt x="42862" y="64300"/>
                </a:lnTo>
                <a:lnTo>
                  <a:pt x="42862" y="107162"/>
                </a:lnTo>
                <a:lnTo>
                  <a:pt x="44544" y="115509"/>
                </a:lnTo>
                <a:lnTo>
                  <a:pt x="49133" y="122318"/>
                </a:lnTo>
                <a:lnTo>
                  <a:pt x="55946" y="126906"/>
                </a:lnTo>
                <a:lnTo>
                  <a:pt x="64300" y="128587"/>
                </a:lnTo>
                <a:lnTo>
                  <a:pt x="214312" y="128587"/>
                </a:lnTo>
                <a:lnTo>
                  <a:pt x="222660" y="126906"/>
                </a:lnTo>
                <a:lnTo>
                  <a:pt x="229474" y="122318"/>
                </a:lnTo>
                <a:lnTo>
                  <a:pt x="234066" y="115509"/>
                </a:lnTo>
                <a:lnTo>
                  <a:pt x="235750" y="107162"/>
                </a:lnTo>
                <a:lnTo>
                  <a:pt x="64300" y="107162"/>
                </a:lnTo>
                <a:lnTo>
                  <a:pt x="64300" y="64300"/>
                </a:lnTo>
                <a:lnTo>
                  <a:pt x="235750" y="64300"/>
                </a:lnTo>
                <a:lnTo>
                  <a:pt x="234066" y="55946"/>
                </a:lnTo>
                <a:lnTo>
                  <a:pt x="229474" y="49133"/>
                </a:lnTo>
                <a:lnTo>
                  <a:pt x="222660" y="44544"/>
                </a:lnTo>
                <a:lnTo>
                  <a:pt x="214312" y="42862"/>
                </a:lnTo>
                <a:close/>
              </a:path>
              <a:path w="428625" h="257175">
                <a:moveTo>
                  <a:pt x="235750" y="64300"/>
                </a:moveTo>
                <a:lnTo>
                  <a:pt x="214312" y="64300"/>
                </a:lnTo>
                <a:lnTo>
                  <a:pt x="214312" y="107162"/>
                </a:lnTo>
                <a:lnTo>
                  <a:pt x="235750" y="107162"/>
                </a:lnTo>
                <a:lnTo>
                  <a:pt x="235750" y="64300"/>
                </a:lnTo>
                <a:close/>
              </a:path>
            </a:pathLst>
          </a:custGeom>
          <a:solidFill>
            <a:srgbClr val="1B1B2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4873625" y="3878262"/>
            <a:ext cx="5786120" cy="902969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110" dirty="0">
                <a:solidFill>
                  <a:srgbClr val="3C3838"/>
                </a:solidFill>
                <a:latin typeface="Trebuchet MS"/>
                <a:cs typeface="Trebuchet MS"/>
              </a:rPr>
              <a:t>Response</a:t>
            </a:r>
            <a:r>
              <a:rPr sz="1650" spc="-120" dirty="0">
                <a:solidFill>
                  <a:srgbClr val="3C3838"/>
                </a:solidFill>
                <a:latin typeface="Trebuchet MS"/>
                <a:cs typeface="Trebuchet MS"/>
              </a:rPr>
              <a:t> </a:t>
            </a:r>
            <a:r>
              <a:rPr sz="1650" spc="60" dirty="0">
                <a:solidFill>
                  <a:srgbClr val="3C3838"/>
                </a:solidFill>
                <a:latin typeface="Trebuchet MS"/>
                <a:cs typeface="Trebuchet MS"/>
              </a:rPr>
              <a:t>Time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300"/>
              </a:lnSpc>
              <a:spcBef>
                <a:spcPts val="540"/>
              </a:spcBef>
            </a:pP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Evaluate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5" dirty="0">
                <a:solidFill>
                  <a:srgbClr val="3C3838"/>
                </a:solidFill>
                <a:latin typeface="Roboto"/>
                <a:cs typeface="Roboto"/>
              </a:rPr>
              <a:t>system's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performance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in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terms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10" dirty="0">
                <a:solidFill>
                  <a:srgbClr val="3C3838"/>
                </a:solidFill>
                <a:latin typeface="Roboto"/>
                <a:cs typeface="Roboto"/>
              </a:rPr>
              <a:t>of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time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it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takes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to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process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0" dirty="0">
                <a:solidFill>
                  <a:srgbClr val="3C3838"/>
                </a:solidFill>
                <a:latin typeface="Roboto"/>
                <a:cs typeface="Roboto"/>
              </a:rPr>
              <a:t>user's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question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deliver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response.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4913109" y="5333999"/>
            <a:ext cx="375285" cy="428625"/>
          </a:xfrm>
          <a:custGeom>
            <a:avLst/>
            <a:gdLst/>
            <a:ahLst/>
            <a:cxnLst/>
            <a:rect l="l" t="t" r="r" b="b"/>
            <a:pathLst>
              <a:path w="375285" h="428625">
                <a:moveTo>
                  <a:pt x="194564" y="0"/>
                </a:moveTo>
                <a:lnTo>
                  <a:pt x="180492" y="0"/>
                </a:lnTo>
                <a:lnTo>
                  <a:pt x="173520" y="685"/>
                </a:lnTo>
                <a:lnTo>
                  <a:pt x="133845" y="14147"/>
                </a:lnTo>
                <a:lnTo>
                  <a:pt x="102336" y="41770"/>
                </a:lnTo>
                <a:lnTo>
                  <a:pt x="83807" y="79349"/>
                </a:lnTo>
                <a:lnTo>
                  <a:pt x="80378" y="100114"/>
                </a:lnTo>
                <a:lnTo>
                  <a:pt x="80378" y="114198"/>
                </a:lnTo>
                <a:lnTo>
                  <a:pt x="91224" y="154660"/>
                </a:lnTo>
                <a:lnTo>
                  <a:pt x="116725" y="187896"/>
                </a:lnTo>
                <a:lnTo>
                  <a:pt x="153022" y="208851"/>
                </a:lnTo>
                <a:lnTo>
                  <a:pt x="180492" y="214312"/>
                </a:lnTo>
                <a:lnTo>
                  <a:pt x="194564" y="214312"/>
                </a:lnTo>
                <a:lnTo>
                  <a:pt x="235038" y="203466"/>
                </a:lnTo>
                <a:lnTo>
                  <a:pt x="258699" y="187528"/>
                </a:lnTo>
                <a:lnTo>
                  <a:pt x="182245" y="187528"/>
                </a:lnTo>
                <a:lnTo>
                  <a:pt x="177025" y="187007"/>
                </a:lnTo>
                <a:lnTo>
                  <a:pt x="138493" y="171043"/>
                </a:lnTo>
                <a:lnTo>
                  <a:pt x="111264" y="133032"/>
                </a:lnTo>
                <a:lnTo>
                  <a:pt x="107162" y="112433"/>
                </a:lnTo>
                <a:lnTo>
                  <a:pt x="107162" y="101879"/>
                </a:lnTo>
                <a:lnTo>
                  <a:pt x="123634" y="58115"/>
                </a:lnTo>
                <a:lnTo>
                  <a:pt x="161645" y="30886"/>
                </a:lnTo>
                <a:lnTo>
                  <a:pt x="182245" y="26797"/>
                </a:lnTo>
                <a:lnTo>
                  <a:pt x="258723" y="26797"/>
                </a:lnTo>
                <a:lnTo>
                  <a:pt x="258330" y="26403"/>
                </a:lnTo>
                <a:lnTo>
                  <a:pt x="222034" y="5461"/>
                </a:lnTo>
                <a:lnTo>
                  <a:pt x="201536" y="685"/>
                </a:lnTo>
                <a:lnTo>
                  <a:pt x="194564" y="0"/>
                </a:lnTo>
                <a:close/>
              </a:path>
              <a:path w="375285" h="428625">
                <a:moveTo>
                  <a:pt x="258723" y="26797"/>
                </a:moveTo>
                <a:lnTo>
                  <a:pt x="192811" y="26797"/>
                </a:lnTo>
                <a:lnTo>
                  <a:pt x="198031" y="27305"/>
                </a:lnTo>
                <a:lnTo>
                  <a:pt x="208381" y="29362"/>
                </a:lnTo>
                <a:lnTo>
                  <a:pt x="248081" y="54063"/>
                </a:lnTo>
                <a:lnTo>
                  <a:pt x="267385" y="96647"/>
                </a:lnTo>
                <a:lnTo>
                  <a:pt x="267893" y="101879"/>
                </a:lnTo>
                <a:lnTo>
                  <a:pt x="267893" y="112433"/>
                </a:lnTo>
                <a:lnTo>
                  <a:pt x="251421" y="156197"/>
                </a:lnTo>
                <a:lnTo>
                  <a:pt x="213410" y="183426"/>
                </a:lnTo>
                <a:lnTo>
                  <a:pt x="192811" y="187528"/>
                </a:lnTo>
                <a:lnTo>
                  <a:pt x="258699" y="187528"/>
                </a:lnTo>
                <a:lnTo>
                  <a:pt x="283832" y="154660"/>
                </a:lnTo>
                <a:lnTo>
                  <a:pt x="294690" y="114198"/>
                </a:lnTo>
                <a:lnTo>
                  <a:pt x="294690" y="100114"/>
                </a:lnTo>
                <a:lnTo>
                  <a:pt x="283832" y="59651"/>
                </a:lnTo>
                <a:lnTo>
                  <a:pt x="268274" y="36360"/>
                </a:lnTo>
                <a:lnTo>
                  <a:pt x="258723" y="26797"/>
                </a:lnTo>
                <a:close/>
              </a:path>
              <a:path w="375285" h="428625">
                <a:moveTo>
                  <a:pt x="225793" y="254495"/>
                </a:moveTo>
                <a:lnTo>
                  <a:pt x="149275" y="254495"/>
                </a:lnTo>
                <a:lnTo>
                  <a:pt x="102086" y="262102"/>
                </a:lnTo>
                <a:lnTo>
                  <a:pt x="61107" y="283287"/>
                </a:lnTo>
                <a:lnTo>
                  <a:pt x="28796" y="315594"/>
                </a:lnTo>
                <a:lnTo>
                  <a:pt x="7608" y="356569"/>
                </a:lnTo>
                <a:lnTo>
                  <a:pt x="0" y="403758"/>
                </a:lnTo>
                <a:lnTo>
                  <a:pt x="1954" y="413435"/>
                </a:lnTo>
                <a:lnTo>
                  <a:pt x="7285" y="421339"/>
                </a:lnTo>
                <a:lnTo>
                  <a:pt x="15189" y="426670"/>
                </a:lnTo>
                <a:lnTo>
                  <a:pt x="24866" y="428625"/>
                </a:lnTo>
                <a:lnTo>
                  <a:pt x="350189" y="428625"/>
                </a:lnTo>
                <a:lnTo>
                  <a:pt x="359867" y="426670"/>
                </a:lnTo>
                <a:lnTo>
                  <a:pt x="367771" y="421339"/>
                </a:lnTo>
                <a:lnTo>
                  <a:pt x="373101" y="413435"/>
                </a:lnTo>
                <a:lnTo>
                  <a:pt x="375056" y="403758"/>
                </a:lnTo>
                <a:lnTo>
                  <a:pt x="374747" y="401840"/>
                </a:lnTo>
                <a:lnTo>
                  <a:pt x="26797" y="401840"/>
                </a:lnTo>
                <a:lnTo>
                  <a:pt x="36970" y="354855"/>
                </a:lnTo>
                <a:lnTo>
                  <a:pt x="63323" y="316544"/>
                </a:lnTo>
                <a:lnTo>
                  <a:pt x="102033" y="290744"/>
                </a:lnTo>
                <a:lnTo>
                  <a:pt x="149275" y="281292"/>
                </a:lnTo>
                <a:lnTo>
                  <a:pt x="310093" y="281292"/>
                </a:lnTo>
                <a:lnTo>
                  <a:pt x="272976" y="262102"/>
                </a:lnTo>
                <a:lnTo>
                  <a:pt x="225793" y="254495"/>
                </a:lnTo>
                <a:close/>
              </a:path>
              <a:path w="375285" h="428625">
                <a:moveTo>
                  <a:pt x="310093" y="281292"/>
                </a:moveTo>
                <a:lnTo>
                  <a:pt x="225793" y="281292"/>
                </a:lnTo>
                <a:lnTo>
                  <a:pt x="273076" y="290744"/>
                </a:lnTo>
                <a:lnTo>
                  <a:pt x="311796" y="316544"/>
                </a:lnTo>
                <a:lnTo>
                  <a:pt x="338130" y="354855"/>
                </a:lnTo>
                <a:lnTo>
                  <a:pt x="348259" y="401840"/>
                </a:lnTo>
                <a:lnTo>
                  <a:pt x="374747" y="401840"/>
                </a:lnTo>
                <a:lnTo>
                  <a:pt x="367448" y="356569"/>
                </a:lnTo>
                <a:lnTo>
                  <a:pt x="346260" y="315594"/>
                </a:lnTo>
                <a:lnTo>
                  <a:pt x="313951" y="283287"/>
                </a:lnTo>
                <a:lnTo>
                  <a:pt x="310093" y="281292"/>
                </a:lnTo>
                <a:close/>
              </a:path>
            </a:pathLst>
          </a:custGeom>
          <a:solidFill>
            <a:srgbClr val="1B1B2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4873625" y="5916612"/>
            <a:ext cx="5760085" cy="902969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175" dirty="0">
                <a:solidFill>
                  <a:srgbClr val="3C3838"/>
                </a:solidFill>
                <a:latin typeface="Trebuchet MS"/>
                <a:cs typeface="Trebuchet MS"/>
              </a:rPr>
              <a:t>U</a:t>
            </a:r>
            <a:r>
              <a:rPr sz="1650" spc="60" dirty="0">
                <a:solidFill>
                  <a:srgbClr val="3C3838"/>
                </a:solidFill>
                <a:latin typeface="Trebuchet MS"/>
                <a:cs typeface="Trebuchet MS"/>
              </a:rPr>
              <a:t>ser</a:t>
            </a:r>
            <a:r>
              <a:rPr sz="1650" spc="-110" dirty="0">
                <a:solidFill>
                  <a:srgbClr val="3C3838"/>
                </a:solidFill>
                <a:latin typeface="Trebuchet MS"/>
                <a:cs typeface="Trebuchet MS"/>
              </a:rPr>
              <a:t> </a:t>
            </a:r>
            <a:r>
              <a:rPr sz="1650" spc="135" dirty="0">
                <a:solidFill>
                  <a:srgbClr val="3C3838"/>
                </a:solidFill>
                <a:latin typeface="Trebuchet MS"/>
                <a:cs typeface="Trebuchet MS"/>
              </a:rPr>
              <a:t>Sa</a:t>
            </a:r>
            <a:r>
              <a:rPr sz="1650" spc="-25" dirty="0">
                <a:solidFill>
                  <a:srgbClr val="3C3838"/>
                </a:solidFill>
                <a:latin typeface="Trebuchet MS"/>
                <a:cs typeface="Trebuchet MS"/>
              </a:rPr>
              <a:t>tis</a:t>
            </a:r>
            <a:r>
              <a:rPr sz="1650" spc="-30" dirty="0">
                <a:solidFill>
                  <a:srgbClr val="3C3838"/>
                </a:solidFill>
                <a:latin typeface="Trebuchet MS"/>
                <a:cs typeface="Trebuchet MS"/>
              </a:rPr>
              <a:t>f</a:t>
            </a:r>
            <a:r>
              <a:rPr sz="1650" spc="25" dirty="0">
                <a:solidFill>
                  <a:srgbClr val="3C3838"/>
                </a:solidFill>
                <a:latin typeface="Trebuchet MS"/>
                <a:cs typeface="Trebuchet MS"/>
              </a:rPr>
              <a:t>action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300"/>
              </a:lnSpc>
              <a:spcBef>
                <a:spcPts val="540"/>
              </a:spcBef>
            </a:pP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Collect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user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feedback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ratings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to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assess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overall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satisfaction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with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5" dirty="0">
                <a:solidFill>
                  <a:srgbClr val="3C3838"/>
                </a:solidFill>
                <a:latin typeface="Roboto"/>
                <a:cs typeface="Roboto"/>
              </a:rPr>
              <a:t>system's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functionality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0" dirty="0">
                <a:solidFill>
                  <a:srgbClr val="3C3838"/>
                </a:solidFill>
                <a:latin typeface="Roboto"/>
                <a:cs typeface="Roboto"/>
              </a:rPr>
              <a:t>usability.</a:t>
            </a:r>
            <a:endParaRPr sz="1350">
              <a:latin typeface="Roboto"/>
              <a:cs typeface="Roboto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4886325" y="7362825"/>
            <a:ext cx="429895" cy="429895"/>
          </a:xfrm>
          <a:custGeom>
            <a:avLst/>
            <a:gdLst/>
            <a:ahLst/>
            <a:cxnLst/>
            <a:rect l="l" t="t" r="r" b="b"/>
            <a:pathLst>
              <a:path w="429895" h="429895">
                <a:moveTo>
                  <a:pt x="325398" y="306400"/>
                </a:moveTo>
                <a:lnTo>
                  <a:pt x="287401" y="306400"/>
                </a:lnTo>
                <a:lnTo>
                  <a:pt x="410959" y="429882"/>
                </a:lnTo>
                <a:lnTo>
                  <a:pt x="419506" y="429882"/>
                </a:lnTo>
                <a:lnTo>
                  <a:pt x="429882" y="419493"/>
                </a:lnTo>
                <a:lnTo>
                  <a:pt x="429882" y="410959"/>
                </a:lnTo>
                <a:lnTo>
                  <a:pt x="325398" y="306400"/>
                </a:lnTo>
                <a:close/>
              </a:path>
              <a:path w="429895" h="429895">
                <a:moveTo>
                  <a:pt x="174129" y="0"/>
                </a:moveTo>
                <a:lnTo>
                  <a:pt x="127831" y="6218"/>
                </a:lnTo>
                <a:lnTo>
                  <a:pt x="86233" y="23769"/>
                </a:lnTo>
                <a:lnTo>
                  <a:pt x="50993" y="50993"/>
                </a:lnTo>
                <a:lnTo>
                  <a:pt x="23769" y="86233"/>
                </a:lnTo>
                <a:lnTo>
                  <a:pt x="6218" y="127831"/>
                </a:lnTo>
                <a:lnTo>
                  <a:pt x="0" y="174129"/>
                </a:lnTo>
                <a:lnTo>
                  <a:pt x="6218" y="220427"/>
                </a:lnTo>
                <a:lnTo>
                  <a:pt x="23769" y="262025"/>
                </a:lnTo>
                <a:lnTo>
                  <a:pt x="50993" y="297265"/>
                </a:lnTo>
                <a:lnTo>
                  <a:pt x="86233" y="324490"/>
                </a:lnTo>
                <a:lnTo>
                  <a:pt x="127831" y="342040"/>
                </a:lnTo>
                <a:lnTo>
                  <a:pt x="174129" y="348259"/>
                </a:lnTo>
                <a:lnTo>
                  <a:pt x="205814" y="345392"/>
                </a:lnTo>
                <a:lnTo>
                  <a:pt x="235599" y="337126"/>
                </a:lnTo>
                <a:lnTo>
                  <a:pt x="262967" y="323961"/>
                </a:lnTo>
                <a:lnTo>
                  <a:pt x="266427" y="321475"/>
                </a:lnTo>
                <a:lnTo>
                  <a:pt x="174129" y="321475"/>
                </a:lnTo>
                <a:lnTo>
                  <a:pt x="166890" y="321296"/>
                </a:lnTo>
                <a:lnTo>
                  <a:pt x="124497" y="312858"/>
                </a:lnTo>
                <a:lnTo>
                  <a:pt x="86353" y="292466"/>
                </a:lnTo>
                <a:lnTo>
                  <a:pt x="55787" y="261905"/>
                </a:lnTo>
                <a:lnTo>
                  <a:pt x="35401" y="223759"/>
                </a:lnTo>
                <a:lnTo>
                  <a:pt x="26962" y="181368"/>
                </a:lnTo>
                <a:lnTo>
                  <a:pt x="26784" y="174129"/>
                </a:lnTo>
                <a:lnTo>
                  <a:pt x="26962" y="166890"/>
                </a:lnTo>
                <a:lnTo>
                  <a:pt x="35401" y="124499"/>
                </a:lnTo>
                <a:lnTo>
                  <a:pt x="55876" y="86233"/>
                </a:lnTo>
                <a:lnTo>
                  <a:pt x="86353" y="55792"/>
                </a:lnTo>
                <a:lnTo>
                  <a:pt x="124497" y="35395"/>
                </a:lnTo>
                <a:lnTo>
                  <a:pt x="166890" y="26973"/>
                </a:lnTo>
                <a:lnTo>
                  <a:pt x="174129" y="26797"/>
                </a:lnTo>
                <a:lnTo>
                  <a:pt x="265944" y="26797"/>
                </a:lnTo>
                <a:lnTo>
                  <a:pt x="262025" y="23769"/>
                </a:lnTo>
                <a:lnTo>
                  <a:pt x="220427" y="6218"/>
                </a:lnTo>
                <a:lnTo>
                  <a:pt x="174129" y="0"/>
                </a:lnTo>
                <a:close/>
              </a:path>
              <a:path w="429895" h="429895">
                <a:moveTo>
                  <a:pt x="265944" y="26797"/>
                </a:moveTo>
                <a:lnTo>
                  <a:pt x="174129" y="26797"/>
                </a:lnTo>
                <a:lnTo>
                  <a:pt x="181368" y="26973"/>
                </a:lnTo>
                <a:lnTo>
                  <a:pt x="188571" y="27501"/>
                </a:lnTo>
                <a:lnTo>
                  <a:pt x="230517" y="37998"/>
                </a:lnTo>
                <a:lnTo>
                  <a:pt x="267601" y="60234"/>
                </a:lnTo>
                <a:lnTo>
                  <a:pt x="296633" y="92265"/>
                </a:lnTo>
                <a:lnTo>
                  <a:pt x="315125" y="131359"/>
                </a:lnTo>
                <a:lnTo>
                  <a:pt x="321475" y="174129"/>
                </a:lnTo>
                <a:lnTo>
                  <a:pt x="321296" y="181368"/>
                </a:lnTo>
                <a:lnTo>
                  <a:pt x="312858" y="223759"/>
                </a:lnTo>
                <a:lnTo>
                  <a:pt x="292373" y="262025"/>
                </a:lnTo>
                <a:lnTo>
                  <a:pt x="261905" y="292466"/>
                </a:lnTo>
                <a:lnTo>
                  <a:pt x="223759" y="312858"/>
                </a:lnTo>
                <a:lnTo>
                  <a:pt x="181368" y="321296"/>
                </a:lnTo>
                <a:lnTo>
                  <a:pt x="174129" y="321475"/>
                </a:lnTo>
                <a:lnTo>
                  <a:pt x="266427" y="321475"/>
                </a:lnTo>
                <a:lnTo>
                  <a:pt x="287401" y="306400"/>
                </a:lnTo>
                <a:lnTo>
                  <a:pt x="325398" y="306400"/>
                </a:lnTo>
                <a:lnTo>
                  <a:pt x="306400" y="287388"/>
                </a:lnTo>
                <a:lnTo>
                  <a:pt x="323956" y="262962"/>
                </a:lnTo>
                <a:lnTo>
                  <a:pt x="337121" y="235597"/>
                </a:lnTo>
                <a:lnTo>
                  <a:pt x="345390" y="205813"/>
                </a:lnTo>
                <a:lnTo>
                  <a:pt x="348259" y="174129"/>
                </a:lnTo>
                <a:lnTo>
                  <a:pt x="342040" y="127831"/>
                </a:lnTo>
                <a:lnTo>
                  <a:pt x="324490" y="86233"/>
                </a:lnTo>
                <a:lnTo>
                  <a:pt x="297265" y="50993"/>
                </a:lnTo>
                <a:lnTo>
                  <a:pt x="265944" y="26797"/>
                </a:lnTo>
                <a:close/>
              </a:path>
            </a:pathLst>
          </a:custGeom>
          <a:solidFill>
            <a:srgbClr val="1B1B2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4873625" y="7945439"/>
            <a:ext cx="5622925" cy="902969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25" dirty="0">
                <a:solidFill>
                  <a:srgbClr val="3C3838"/>
                </a:solidFill>
                <a:latin typeface="Trebuchet MS"/>
                <a:cs typeface="Trebuchet MS"/>
              </a:rPr>
              <a:t>Scalability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300"/>
              </a:lnSpc>
              <a:spcBef>
                <a:spcPts val="540"/>
              </a:spcBef>
            </a:pP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Ensure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system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can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handle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increasing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volumes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10" dirty="0">
                <a:solidFill>
                  <a:srgbClr val="3C3838"/>
                </a:solidFill>
                <a:latin typeface="Roboto"/>
                <a:cs typeface="Roboto"/>
              </a:rPr>
              <a:t>of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documents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user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requests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without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compromising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performance.</a:t>
            </a:r>
            <a:endParaRPr sz="13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253"/>
            <a:ext cx="4286250" cy="6438900"/>
            <a:chOff x="0" y="253"/>
            <a:chExt cx="4286250" cy="64389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253"/>
              <a:ext cx="4286250" cy="6438645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19075" y="1933574"/>
              <a:ext cx="3857624" cy="257174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2365375">
              <a:lnSpc>
                <a:spcPct val="100000"/>
              </a:lnSpc>
              <a:spcBef>
                <a:spcPts val="125"/>
              </a:spcBef>
            </a:pPr>
            <a:r>
              <a:rPr spc="75" dirty="0"/>
              <a:t>Security</a:t>
            </a:r>
            <a:r>
              <a:rPr spc="-240" dirty="0"/>
              <a:t> </a:t>
            </a:r>
            <a:r>
              <a:rPr spc="145" dirty="0"/>
              <a:t>and</a:t>
            </a:r>
            <a:r>
              <a:rPr spc="-150" dirty="0"/>
              <a:t> </a:t>
            </a:r>
            <a:r>
              <a:rPr spc="10" dirty="0"/>
              <a:t>Pri</a:t>
            </a:r>
            <a:r>
              <a:rPr spc="-35" dirty="0"/>
              <a:t>v</a:t>
            </a:r>
            <a:r>
              <a:rPr spc="140" dirty="0"/>
              <a:t>a</a:t>
            </a:r>
            <a:r>
              <a:rPr spc="100" dirty="0"/>
              <a:t>c</a:t>
            </a:r>
            <a:r>
              <a:rPr spc="175" dirty="0"/>
              <a:t>y</a:t>
            </a:r>
          </a:p>
        </p:txBody>
      </p:sp>
      <p:grpSp>
        <p:nvGrpSpPr>
          <p:cNvPr id="6" name="object 6"/>
          <p:cNvGrpSpPr/>
          <p:nvPr/>
        </p:nvGrpSpPr>
        <p:grpSpPr>
          <a:xfrm>
            <a:off x="4880927" y="1385252"/>
            <a:ext cx="868044" cy="1547495"/>
            <a:chOff x="4880927" y="1385252"/>
            <a:chExt cx="868044" cy="1547495"/>
          </a:xfrm>
        </p:grpSpPr>
        <p:sp>
          <p:nvSpPr>
            <p:cNvPr id="7" name="object 7"/>
            <p:cNvSpPr/>
            <p:nvPr/>
          </p:nvSpPr>
          <p:spPr>
            <a:xfrm>
              <a:off x="4886325" y="1390649"/>
              <a:ext cx="857250" cy="1536700"/>
            </a:xfrm>
            <a:custGeom>
              <a:avLst/>
              <a:gdLst/>
              <a:ahLst/>
              <a:cxnLst/>
              <a:rect l="l" t="t" r="r" b="b"/>
              <a:pathLst>
                <a:path w="857250" h="1536700">
                  <a:moveTo>
                    <a:pt x="857250" y="0"/>
                  </a:moveTo>
                  <a:lnTo>
                    <a:pt x="428625" y="171450"/>
                  </a:lnTo>
                  <a:lnTo>
                    <a:pt x="0" y="0"/>
                  </a:lnTo>
                  <a:lnTo>
                    <a:pt x="0" y="1365046"/>
                  </a:lnTo>
                  <a:lnTo>
                    <a:pt x="428625" y="1536496"/>
                  </a:lnTo>
                  <a:lnTo>
                    <a:pt x="857250" y="1365046"/>
                  </a:lnTo>
                  <a:lnTo>
                    <a:pt x="857250" y="0"/>
                  </a:lnTo>
                  <a:close/>
                </a:path>
              </a:pathLst>
            </a:custGeom>
            <a:solidFill>
              <a:srgbClr val="E1E1E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4886325" y="1390649"/>
              <a:ext cx="857250" cy="1536700"/>
            </a:xfrm>
            <a:custGeom>
              <a:avLst/>
              <a:gdLst/>
              <a:ahLst/>
              <a:cxnLst/>
              <a:rect l="l" t="t" r="r" b="b"/>
              <a:pathLst>
                <a:path w="857250" h="1536700">
                  <a:moveTo>
                    <a:pt x="0" y="1365046"/>
                  </a:moveTo>
                  <a:lnTo>
                    <a:pt x="428625" y="1536496"/>
                  </a:lnTo>
                  <a:lnTo>
                    <a:pt x="857250" y="1365046"/>
                  </a:lnTo>
                  <a:lnTo>
                    <a:pt x="857250" y="0"/>
                  </a:lnTo>
                  <a:lnTo>
                    <a:pt x="428625" y="171450"/>
                  </a:lnTo>
                  <a:lnTo>
                    <a:pt x="0" y="0"/>
                  </a:lnTo>
                  <a:lnTo>
                    <a:pt x="0" y="1365046"/>
                  </a:lnTo>
                  <a:close/>
                </a:path>
              </a:pathLst>
            </a:custGeom>
            <a:ln w="10715">
              <a:solidFill>
                <a:srgbClr val="C7C7D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5247182" y="1978025"/>
            <a:ext cx="135890" cy="3340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-185" dirty="0">
                <a:solidFill>
                  <a:srgbClr val="3C3838"/>
                </a:solidFill>
                <a:latin typeface="Trebuchet MS"/>
                <a:cs typeface="Trebuchet MS"/>
              </a:rPr>
              <a:t>1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988048" y="1544637"/>
            <a:ext cx="4441825" cy="117919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95" dirty="0">
                <a:solidFill>
                  <a:srgbClr val="3C3838"/>
                </a:solidFill>
                <a:latin typeface="Trebuchet MS"/>
                <a:cs typeface="Trebuchet MS"/>
              </a:rPr>
              <a:t>Document</a:t>
            </a:r>
            <a:r>
              <a:rPr sz="1650" spc="-105" dirty="0">
                <a:solidFill>
                  <a:srgbClr val="3C3838"/>
                </a:solidFill>
                <a:latin typeface="Trebuchet MS"/>
                <a:cs typeface="Trebuchet MS"/>
              </a:rPr>
              <a:t> </a:t>
            </a:r>
            <a:r>
              <a:rPr sz="1650" spc="25" dirty="0">
                <a:solidFill>
                  <a:srgbClr val="3C3838"/>
                </a:solidFill>
                <a:latin typeface="Trebuchet MS"/>
                <a:cs typeface="Trebuchet MS"/>
              </a:rPr>
              <a:t>Protection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4300"/>
              </a:lnSpc>
              <a:spcBef>
                <a:spcPts val="540"/>
              </a:spcBef>
            </a:pP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Implement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robust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security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measures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to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safeguard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documents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their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content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from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unauthorized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access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or </a:t>
            </a:r>
            <a:r>
              <a:rPr sz="1350" spc="-32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misuse.</a:t>
            </a:r>
            <a:endParaRPr sz="1350">
              <a:latin typeface="Roboto"/>
              <a:cs typeface="Roboto"/>
            </a:endParaRPr>
          </a:p>
        </p:txBody>
      </p:sp>
      <p:grpSp>
        <p:nvGrpSpPr>
          <p:cNvPr id="11" name="object 11"/>
          <p:cNvGrpSpPr/>
          <p:nvPr/>
        </p:nvGrpSpPr>
        <p:grpSpPr>
          <a:xfrm>
            <a:off x="4880927" y="2928302"/>
            <a:ext cx="868044" cy="1382395"/>
            <a:chOff x="4880927" y="2928302"/>
            <a:chExt cx="868044" cy="1382395"/>
          </a:xfrm>
        </p:grpSpPr>
        <p:sp>
          <p:nvSpPr>
            <p:cNvPr id="12" name="object 12"/>
            <p:cNvSpPr/>
            <p:nvPr/>
          </p:nvSpPr>
          <p:spPr>
            <a:xfrm>
              <a:off x="4886325" y="2933699"/>
              <a:ext cx="857250" cy="1371600"/>
            </a:xfrm>
            <a:custGeom>
              <a:avLst/>
              <a:gdLst/>
              <a:ahLst/>
              <a:cxnLst/>
              <a:rect l="l" t="t" r="r" b="b"/>
              <a:pathLst>
                <a:path w="857250" h="1371600">
                  <a:moveTo>
                    <a:pt x="857250" y="0"/>
                  </a:moveTo>
                  <a:lnTo>
                    <a:pt x="428625" y="171450"/>
                  </a:lnTo>
                  <a:lnTo>
                    <a:pt x="0" y="0"/>
                  </a:lnTo>
                  <a:lnTo>
                    <a:pt x="0" y="1200150"/>
                  </a:lnTo>
                  <a:lnTo>
                    <a:pt x="428625" y="1371600"/>
                  </a:lnTo>
                  <a:lnTo>
                    <a:pt x="857250" y="1200150"/>
                  </a:lnTo>
                  <a:lnTo>
                    <a:pt x="857250" y="0"/>
                  </a:lnTo>
                  <a:close/>
                </a:path>
              </a:pathLst>
            </a:custGeom>
            <a:solidFill>
              <a:srgbClr val="E1E1E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4886325" y="2933699"/>
              <a:ext cx="857250" cy="1371600"/>
            </a:xfrm>
            <a:custGeom>
              <a:avLst/>
              <a:gdLst/>
              <a:ahLst/>
              <a:cxnLst/>
              <a:rect l="l" t="t" r="r" b="b"/>
              <a:pathLst>
                <a:path w="857250" h="1371600">
                  <a:moveTo>
                    <a:pt x="0" y="1200150"/>
                  </a:moveTo>
                  <a:lnTo>
                    <a:pt x="428625" y="1371600"/>
                  </a:lnTo>
                  <a:lnTo>
                    <a:pt x="857250" y="1200150"/>
                  </a:lnTo>
                  <a:lnTo>
                    <a:pt x="857250" y="0"/>
                  </a:lnTo>
                  <a:lnTo>
                    <a:pt x="428625" y="171450"/>
                  </a:lnTo>
                  <a:lnTo>
                    <a:pt x="0" y="0"/>
                  </a:lnTo>
                  <a:lnTo>
                    <a:pt x="0" y="1200150"/>
                  </a:lnTo>
                  <a:close/>
                </a:path>
              </a:pathLst>
            </a:custGeom>
            <a:ln w="10715">
              <a:solidFill>
                <a:srgbClr val="C7C7D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4" name="object 14"/>
          <p:cNvSpPr txBox="1"/>
          <p:nvPr/>
        </p:nvSpPr>
        <p:spPr>
          <a:xfrm>
            <a:off x="5235130" y="3435350"/>
            <a:ext cx="159385" cy="3340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5" dirty="0">
                <a:solidFill>
                  <a:srgbClr val="3C3838"/>
                </a:solidFill>
                <a:latin typeface="Trebuchet MS"/>
                <a:cs typeface="Trebuchet MS"/>
              </a:rPr>
              <a:t>2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988052" y="3087687"/>
            <a:ext cx="4800600" cy="8934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175" dirty="0">
                <a:solidFill>
                  <a:srgbClr val="3C3838"/>
                </a:solidFill>
                <a:latin typeface="Trebuchet MS"/>
                <a:cs typeface="Trebuchet MS"/>
              </a:rPr>
              <a:t>U</a:t>
            </a:r>
            <a:r>
              <a:rPr sz="1650" spc="60" dirty="0">
                <a:solidFill>
                  <a:srgbClr val="3C3838"/>
                </a:solidFill>
                <a:latin typeface="Trebuchet MS"/>
                <a:cs typeface="Trebuchet MS"/>
              </a:rPr>
              <a:t>ser</a:t>
            </a:r>
            <a:r>
              <a:rPr sz="1650" spc="-110" dirty="0">
                <a:solidFill>
                  <a:srgbClr val="3C3838"/>
                </a:solidFill>
                <a:latin typeface="Trebuchet MS"/>
                <a:cs typeface="Trebuchet MS"/>
              </a:rPr>
              <a:t> </a:t>
            </a:r>
            <a:r>
              <a:rPr sz="1650" spc="180" dirty="0">
                <a:solidFill>
                  <a:srgbClr val="3C3838"/>
                </a:solidFill>
                <a:latin typeface="Trebuchet MS"/>
                <a:cs typeface="Trebuchet MS"/>
              </a:rPr>
              <a:t>D</a:t>
            </a:r>
            <a:r>
              <a:rPr sz="1650" spc="40" dirty="0">
                <a:solidFill>
                  <a:srgbClr val="3C3838"/>
                </a:solidFill>
                <a:latin typeface="Trebuchet MS"/>
                <a:cs typeface="Trebuchet MS"/>
              </a:rPr>
              <a:t>a</a:t>
            </a:r>
            <a:r>
              <a:rPr sz="1650" spc="-20" dirty="0">
                <a:solidFill>
                  <a:srgbClr val="3C3838"/>
                </a:solidFill>
                <a:latin typeface="Trebuchet MS"/>
                <a:cs typeface="Trebuchet MS"/>
              </a:rPr>
              <a:t>ta</a:t>
            </a:r>
            <a:r>
              <a:rPr sz="1650" spc="-70" dirty="0">
                <a:solidFill>
                  <a:srgbClr val="3C3838"/>
                </a:solidFill>
                <a:latin typeface="Trebuchet MS"/>
                <a:cs typeface="Trebuchet MS"/>
              </a:rPr>
              <a:t> </a:t>
            </a:r>
            <a:r>
              <a:rPr sz="1650" spc="15" dirty="0">
                <a:solidFill>
                  <a:srgbClr val="3C3838"/>
                </a:solidFill>
                <a:latin typeface="Trebuchet MS"/>
                <a:cs typeface="Trebuchet MS"/>
              </a:rPr>
              <a:t>Pri</a:t>
            </a:r>
            <a:r>
              <a:rPr sz="1650" spc="-10" dirty="0">
                <a:solidFill>
                  <a:srgbClr val="3C3838"/>
                </a:solidFill>
                <a:latin typeface="Trebuchet MS"/>
                <a:cs typeface="Trebuchet MS"/>
              </a:rPr>
              <a:t>v</a:t>
            </a:r>
            <a:r>
              <a:rPr sz="1650" spc="80" dirty="0">
                <a:solidFill>
                  <a:srgbClr val="3C3838"/>
                </a:solidFill>
                <a:latin typeface="Trebuchet MS"/>
                <a:cs typeface="Trebuchet MS"/>
              </a:rPr>
              <a:t>a</a:t>
            </a:r>
            <a:r>
              <a:rPr sz="1650" spc="60" dirty="0">
                <a:solidFill>
                  <a:srgbClr val="3C3838"/>
                </a:solidFill>
                <a:latin typeface="Trebuchet MS"/>
                <a:cs typeface="Trebuchet MS"/>
              </a:rPr>
              <a:t>c</a:t>
            </a:r>
            <a:r>
              <a:rPr sz="1650" spc="100" dirty="0">
                <a:solidFill>
                  <a:srgbClr val="3C3838"/>
                </a:solidFill>
                <a:latin typeface="Trebuchet MS"/>
                <a:cs typeface="Trebuchet MS"/>
              </a:rPr>
              <a:t>y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29600"/>
              </a:lnSpc>
              <a:spcBef>
                <a:spcPts val="615"/>
              </a:spcBef>
            </a:pP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Ensure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that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user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queries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personal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information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are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handled 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in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compliance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with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data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privacy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regulations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best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practices.</a:t>
            </a:r>
            <a:endParaRPr sz="1350">
              <a:latin typeface="Roboto"/>
              <a:cs typeface="Roboto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4880967" y="4299942"/>
            <a:ext cx="868044" cy="1547495"/>
            <a:chOff x="4880967" y="4299942"/>
            <a:chExt cx="868044" cy="1547495"/>
          </a:xfrm>
        </p:grpSpPr>
        <p:sp>
          <p:nvSpPr>
            <p:cNvPr id="17" name="object 17"/>
            <p:cNvSpPr/>
            <p:nvPr/>
          </p:nvSpPr>
          <p:spPr>
            <a:xfrm>
              <a:off x="4886325" y="4305300"/>
              <a:ext cx="857250" cy="1536700"/>
            </a:xfrm>
            <a:custGeom>
              <a:avLst/>
              <a:gdLst/>
              <a:ahLst/>
              <a:cxnLst/>
              <a:rect l="l" t="t" r="r" b="b"/>
              <a:pathLst>
                <a:path w="857250" h="1536700">
                  <a:moveTo>
                    <a:pt x="857250" y="0"/>
                  </a:moveTo>
                  <a:lnTo>
                    <a:pt x="428625" y="171450"/>
                  </a:lnTo>
                  <a:lnTo>
                    <a:pt x="0" y="0"/>
                  </a:lnTo>
                  <a:lnTo>
                    <a:pt x="0" y="1365053"/>
                  </a:lnTo>
                  <a:lnTo>
                    <a:pt x="428625" y="1536503"/>
                  </a:lnTo>
                  <a:lnTo>
                    <a:pt x="857250" y="1365053"/>
                  </a:lnTo>
                  <a:lnTo>
                    <a:pt x="857250" y="0"/>
                  </a:lnTo>
                  <a:close/>
                </a:path>
              </a:pathLst>
            </a:custGeom>
            <a:solidFill>
              <a:srgbClr val="E1E1E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4886325" y="4305300"/>
              <a:ext cx="857250" cy="1536700"/>
            </a:xfrm>
            <a:custGeom>
              <a:avLst/>
              <a:gdLst/>
              <a:ahLst/>
              <a:cxnLst/>
              <a:rect l="l" t="t" r="r" b="b"/>
              <a:pathLst>
                <a:path w="857250" h="1536700">
                  <a:moveTo>
                    <a:pt x="0" y="1365053"/>
                  </a:moveTo>
                  <a:lnTo>
                    <a:pt x="428625" y="1536503"/>
                  </a:lnTo>
                  <a:lnTo>
                    <a:pt x="857250" y="1365053"/>
                  </a:lnTo>
                  <a:lnTo>
                    <a:pt x="857250" y="0"/>
                  </a:lnTo>
                  <a:lnTo>
                    <a:pt x="428625" y="171450"/>
                  </a:lnTo>
                  <a:lnTo>
                    <a:pt x="0" y="0"/>
                  </a:lnTo>
                  <a:lnTo>
                    <a:pt x="0" y="1365053"/>
                  </a:lnTo>
                  <a:close/>
                </a:path>
              </a:pathLst>
            </a:custGeom>
            <a:ln w="10715">
              <a:solidFill>
                <a:srgbClr val="C7C7D0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9" name="object 19"/>
          <p:cNvSpPr txBox="1"/>
          <p:nvPr/>
        </p:nvSpPr>
        <p:spPr>
          <a:xfrm>
            <a:off x="5233492" y="4892675"/>
            <a:ext cx="163195" cy="33401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000" spc="30" dirty="0">
                <a:solidFill>
                  <a:srgbClr val="3C3838"/>
                </a:solidFill>
                <a:latin typeface="Trebuchet MS"/>
                <a:cs typeface="Trebuchet MS"/>
              </a:rPr>
              <a:t>3</a:t>
            </a:r>
            <a:endParaRPr sz="2000">
              <a:latin typeface="Trebuchet MS"/>
              <a:cs typeface="Trebuchet MS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5988051" y="4459287"/>
            <a:ext cx="4821555" cy="116967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650" spc="45" dirty="0">
                <a:solidFill>
                  <a:srgbClr val="3C3838"/>
                </a:solidFill>
                <a:latin typeface="Trebuchet MS"/>
                <a:cs typeface="Trebuchet MS"/>
              </a:rPr>
              <a:t>Auditing</a:t>
            </a:r>
            <a:r>
              <a:rPr sz="1650" spc="-80" dirty="0">
                <a:solidFill>
                  <a:srgbClr val="3C3838"/>
                </a:solidFill>
                <a:latin typeface="Trebuchet MS"/>
                <a:cs typeface="Trebuchet MS"/>
              </a:rPr>
              <a:t> </a:t>
            </a:r>
            <a:r>
              <a:rPr sz="1650" spc="85" dirty="0">
                <a:solidFill>
                  <a:srgbClr val="3C3838"/>
                </a:solidFill>
                <a:latin typeface="Trebuchet MS"/>
                <a:cs typeface="Trebuchet MS"/>
              </a:rPr>
              <a:t>and</a:t>
            </a:r>
            <a:r>
              <a:rPr sz="1650" spc="-75" dirty="0">
                <a:solidFill>
                  <a:srgbClr val="3C3838"/>
                </a:solidFill>
                <a:latin typeface="Trebuchet MS"/>
                <a:cs typeface="Trebuchet MS"/>
              </a:rPr>
              <a:t> </a:t>
            </a:r>
            <a:r>
              <a:rPr sz="1650" spc="50" dirty="0">
                <a:solidFill>
                  <a:srgbClr val="3C3838"/>
                </a:solidFill>
                <a:latin typeface="Trebuchet MS"/>
                <a:cs typeface="Trebuchet MS"/>
              </a:rPr>
              <a:t>Monitoring</a:t>
            </a:r>
            <a:endParaRPr sz="1650">
              <a:latin typeface="Trebuchet MS"/>
              <a:cs typeface="Trebuchet MS"/>
            </a:endParaRPr>
          </a:p>
          <a:p>
            <a:pPr marL="12700" marR="5080">
              <a:lnSpc>
                <a:spcPct val="131900"/>
              </a:lnSpc>
              <a:spcBef>
                <a:spcPts val="580"/>
              </a:spcBef>
            </a:pP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Establish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processes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to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regularly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audit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the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35" dirty="0">
                <a:solidFill>
                  <a:srgbClr val="3C3838"/>
                </a:solidFill>
                <a:latin typeface="Roboto"/>
                <a:cs typeface="Roboto"/>
              </a:rPr>
              <a:t>system's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security</a:t>
            </a:r>
            <a:r>
              <a:rPr sz="1350" spc="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 </a:t>
            </a:r>
            <a:r>
              <a:rPr sz="1350" spc="-32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privacy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controls,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5" dirty="0">
                <a:solidFill>
                  <a:srgbClr val="3C3838"/>
                </a:solidFill>
                <a:latin typeface="Roboto"/>
                <a:cs typeface="Roboto"/>
              </a:rPr>
              <a:t>and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promptly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address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5" dirty="0">
                <a:solidFill>
                  <a:srgbClr val="3C3838"/>
                </a:solidFill>
                <a:latin typeface="Roboto"/>
                <a:cs typeface="Roboto"/>
              </a:rPr>
              <a:t>any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identified </a:t>
            </a:r>
            <a:r>
              <a:rPr sz="1350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20" dirty="0">
                <a:solidFill>
                  <a:srgbClr val="3C3838"/>
                </a:solidFill>
                <a:latin typeface="Roboto"/>
                <a:cs typeface="Roboto"/>
              </a:rPr>
              <a:t>vulnerabilities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 or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compliance</a:t>
            </a:r>
            <a:r>
              <a:rPr sz="1350" spc="-5" dirty="0">
                <a:solidFill>
                  <a:srgbClr val="3C3838"/>
                </a:solidFill>
                <a:latin typeface="Roboto"/>
                <a:cs typeface="Roboto"/>
              </a:rPr>
              <a:t> </a:t>
            </a:r>
            <a:r>
              <a:rPr sz="1350" spc="-10" dirty="0">
                <a:solidFill>
                  <a:srgbClr val="3C3838"/>
                </a:solidFill>
                <a:latin typeface="Roboto"/>
                <a:cs typeface="Roboto"/>
              </a:rPr>
              <a:t>issues.</a:t>
            </a:r>
            <a:endParaRPr sz="1350">
              <a:latin typeface="Roboto"/>
              <a:cs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925</Words>
  <Application>Microsoft Office PowerPoint</Application>
  <PresentationFormat>Custom</PresentationFormat>
  <Paragraphs>85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Roboto</vt:lpstr>
      <vt:lpstr>Times New Roman</vt:lpstr>
      <vt:lpstr>Trebuchet MS</vt:lpstr>
      <vt:lpstr>Office Theme</vt:lpstr>
      <vt:lpstr>Project: Intelligent Document Retrieval</vt:lpstr>
      <vt:lpstr>Developing a Chat-Based  Document Retrieval System</vt:lpstr>
      <vt:lpstr>Requirement Analysis</vt:lpstr>
      <vt:lpstr>Project Dataset Overview</vt:lpstr>
      <vt:lpstr>Data Collection and Preprocessing</vt:lpstr>
      <vt:lpstr>Model Selection and Training</vt:lpstr>
      <vt:lpstr>Integration and User Interface</vt:lpstr>
      <vt:lpstr>Testing and Validation</vt:lpstr>
      <vt:lpstr>Security and Privacy</vt:lpstr>
      <vt:lpstr>Continuous Improvement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jaswanth jami</cp:lastModifiedBy>
  <cp:revision>1</cp:revision>
  <dcterms:created xsi:type="dcterms:W3CDTF">2024-11-05T12:15:03Z</dcterms:created>
  <dcterms:modified xsi:type="dcterms:W3CDTF">2024-11-05T12:21:44Z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2024-08-14T00:00:00Z</vt:filetime>
  </property>
  <property fmtid="{D5CDD505-2E9C-101B-9397-08002B2CF9AE}" pid="3" name="Creator">
    <vt:lpwstr>pdf-lib (https://github.com/Hopding/pdf-lib)</vt:lpwstr>
  </property>
  <property fmtid="{D5CDD505-2E9C-101B-9397-08002B2CF9AE}" pid="4" name="LastSaved">
    <vt:filetime>2024-11-05T00:00:00Z</vt:filetime>
  </property>
</Properties>
</file>